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3" r:id="rId1"/>
    <p:sldMasterId id="2147483804" r:id="rId2"/>
    <p:sldMasterId id="2147483830" r:id="rId3"/>
  </p:sldMasterIdLst>
  <p:notesMasterIdLst>
    <p:notesMasterId r:id="rId33"/>
  </p:notesMasterIdLst>
  <p:handoutMasterIdLst>
    <p:handoutMasterId r:id="rId34"/>
  </p:handoutMasterIdLst>
  <p:sldIdLst>
    <p:sldId id="456" r:id="rId4"/>
    <p:sldId id="580" r:id="rId5"/>
    <p:sldId id="605" r:id="rId6"/>
    <p:sldId id="420" r:id="rId7"/>
    <p:sldId id="579" r:id="rId8"/>
    <p:sldId id="581" r:id="rId9"/>
    <p:sldId id="561" r:id="rId10"/>
    <p:sldId id="593" r:id="rId11"/>
    <p:sldId id="521" r:id="rId12"/>
    <p:sldId id="596" r:id="rId13"/>
    <p:sldId id="597" r:id="rId14"/>
    <p:sldId id="598" r:id="rId15"/>
    <p:sldId id="599" r:id="rId16"/>
    <p:sldId id="566" r:id="rId17"/>
    <p:sldId id="601" r:id="rId18"/>
    <p:sldId id="519" r:id="rId19"/>
    <p:sldId id="602" r:id="rId20"/>
    <p:sldId id="600" r:id="rId21"/>
    <p:sldId id="594" r:id="rId22"/>
    <p:sldId id="595" r:id="rId23"/>
    <p:sldId id="592" r:id="rId24"/>
    <p:sldId id="606" r:id="rId25"/>
    <p:sldId id="567" r:id="rId26"/>
    <p:sldId id="607" r:id="rId27"/>
    <p:sldId id="590" r:id="rId28"/>
    <p:sldId id="603" r:id="rId29"/>
    <p:sldId id="591" r:id="rId30"/>
    <p:sldId id="604" r:id="rId31"/>
    <p:sldId id="493" r:id="rId32"/>
  </p:sldIdLst>
  <p:sldSz cx="9144000" cy="5715000" type="screen16x1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32">
          <p15:clr>
            <a:srgbClr val="A4A3A4"/>
          </p15:clr>
        </p15:guide>
        <p15:guide id="2" orient="horz" pos="3078">
          <p15:clr>
            <a:srgbClr val="A4A3A4"/>
          </p15:clr>
        </p15:guide>
        <p15:guide id="3" pos="5568">
          <p15:clr>
            <a:srgbClr val="A4A3A4"/>
          </p15:clr>
        </p15:guide>
        <p15:guide id="4" pos="19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1F1F"/>
    <a:srgbClr val="9BDBFF"/>
    <a:srgbClr val="214FCF"/>
    <a:srgbClr val="F19027"/>
    <a:srgbClr val="004266"/>
    <a:srgbClr val="0081D0"/>
    <a:srgbClr val="83D1F5"/>
    <a:srgbClr val="5DC9EE"/>
    <a:srgbClr val="204970"/>
    <a:srgbClr val="00B2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60" autoAdjust="0"/>
    <p:restoredTop sz="89450" autoAdjust="0"/>
  </p:normalViewPr>
  <p:slideViewPr>
    <p:cSldViewPr>
      <p:cViewPr varScale="1">
        <p:scale>
          <a:sx n="75" d="100"/>
          <a:sy n="75" d="100"/>
        </p:scale>
        <p:origin x="880" y="44"/>
      </p:cViewPr>
      <p:guideLst>
        <p:guide orient="horz" pos="732"/>
        <p:guide orient="horz" pos="3078"/>
        <p:guide pos="5568"/>
        <p:guide pos="192"/>
      </p:guideLst>
    </p:cSldViewPr>
  </p:slideViewPr>
  <p:outlineViewPr>
    <p:cViewPr>
      <p:scale>
        <a:sx n="33" d="100"/>
        <a:sy n="33" d="100"/>
      </p:scale>
      <p:origin x="0" y="-1569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4" d="100"/>
        <a:sy n="84" d="100"/>
      </p:scale>
      <p:origin x="0" y="-3422"/>
    </p:cViewPr>
  </p:sorterViewPr>
  <p:notesViewPr>
    <p:cSldViewPr>
      <p:cViewPr varScale="1">
        <p:scale>
          <a:sx n="83" d="100"/>
          <a:sy n="83" d="100"/>
        </p:scale>
        <p:origin x="-3876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presProps" Target="pres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629025" y="147638"/>
            <a:ext cx="2971800" cy="241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09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58763" y="8698230"/>
            <a:ext cx="2971800" cy="274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0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09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629025" y="8698230"/>
            <a:ext cx="2971800" cy="274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EF5086F7-8D61-4005-821D-6721B3FC81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1" y="142590"/>
            <a:ext cx="1096875" cy="246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8033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36024" y="133351"/>
            <a:ext cx="2947486" cy="256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692275" y="479108"/>
            <a:ext cx="3473450" cy="21717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77165" y="8732521"/>
            <a:ext cx="3429000" cy="244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0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37610" y="8732521"/>
            <a:ext cx="2945913" cy="244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DD817518-FB06-4843-9B46-F72D174830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Notes Placeholder 1"/>
          <p:cNvSpPr>
            <a:spLocks noGrp="1"/>
          </p:cNvSpPr>
          <p:nvPr>
            <p:ph type="body" sz="quarter" idx="3"/>
          </p:nvPr>
        </p:nvSpPr>
        <p:spPr>
          <a:xfrm>
            <a:off x="177165" y="2731770"/>
            <a:ext cx="6503670" cy="598932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1" y="142590"/>
            <a:ext cx="1096875" cy="246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3915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2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138113" indent="-136525" algn="l" rtl="0" eaLnBrk="0" fontAlgn="base" hangingPunct="0">
      <a:spcBef>
        <a:spcPct val="20000"/>
      </a:spcBef>
      <a:spcAft>
        <a:spcPct val="0"/>
      </a:spcAft>
      <a:buChar char="•"/>
      <a:defRPr sz="1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258763" indent="-119063" algn="l" rtl="0" eaLnBrk="0" fontAlgn="base" hangingPunct="0">
      <a:spcBef>
        <a:spcPct val="20000"/>
      </a:spcBef>
      <a:spcAft>
        <a:spcPct val="0"/>
      </a:spcAft>
      <a:buFont typeface="Arial" pitchFamily="34" charset="0"/>
      <a:buChar char="–"/>
      <a:defRPr sz="1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407988" indent="-147638" algn="l" rtl="0" eaLnBrk="0" fontAlgn="base" hangingPunct="0">
      <a:spcBef>
        <a:spcPct val="20000"/>
      </a:spcBef>
      <a:spcAft>
        <a:spcPct val="0"/>
      </a:spcAft>
      <a:buFont typeface="Arial" pitchFamily="34" charset="0"/>
      <a:buChar char="–"/>
      <a:defRPr sz="1000" i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buChar char="•"/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692275" y="479425"/>
            <a:ext cx="3473450" cy="21717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817518-FB06-4843-9B46-F72D174830EE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0101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92275" y="479425"/>
            <a:ext cx="3473450" cy="2171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function-level, ground truth, supervised training,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000" dirty="0">
                <a:ea typeface="宋体" charset="-122"/>
              </a:rPr>
              <a:t>is a must for adversaries to implement a PHF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zh-CN" sz="1000" dirty="0">
              <a:ea typeface="宋体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000" dirty="0">
                <a:ea typeface="宋体" charset="-122"/>
              </a:rPr>
              <a:t>A PHF could be exactly defined by a limited set of core system calls.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zh-CN" sz="1000" dirty="0">
              <a:ea typeface="宋体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800" dirty="0">
                <a:ea typeface="宋体" charset="-122"/>
              </a:rPr>
              <a:t>Separation of signatures for PHFs </a:t>
            </a:r>
            <a:r>
              <a:rPr lang="en-US" altLang="zh-CN" sz="1800" dirty="0"/>
              <a:t>increases the detection specificity by combining different types of signatures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zh-CN" sz="1000" dirty="0">
              <a:ea typeface="宋体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000" dirty="0">
                <a:ea typeface="宋体" charset="-122"/>
              </a:rPr>
              <a:t>In each</a:t>
            </a:r>
            <a:r>
              <a:rPr lang="en-US" altLang="zh-CN" sz="1000" baseline="0" dirty="0">
                <a:ea typeface="宋体" charset="-122"/>
              </a:rPr>
              <a:t> signature sequence, the core system calls are irreplaceable, and the order must be preserved to implement a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zh-CN" sz="1000" baseline="0" dirty="0">
              <a:ea typeface="宋体" charset="-122"/>
            </a:endParaRPr>
          </a:p>
          <a:p>
            <a:r>
              <a:rPr lang="en-US" dirty="0"/>
              <a:t>In the rightmost path, </a:t>
            </a:r>
            <a:r>
              <a:rPr lang="en-US" dirty="0" err="1"/>
              <a:t>NtGdiCreateCompatibleDC</a:t>
            </a:r>
            <a:endParaRPr lang="en-US" dirty="0"/>
          </a:p>
          <a:p>
            <a:r>
              <a:rPr lang="en-US" dirty="0"/>
              <a:t>is invoked to create a memory device context (DC); then </a:t>
            </a:r>
            <a:r>
              <a:rPr lang="en-US" dirty="0" err="1"/>
              <a:t>NtG</a:t>
            </a:r>
            <a:endParaRPr lang="en-US" dirty="0"/>
          </a:p>
          <a:p>
            <a:r>
              <a:rPr lang="en-US" dirty="0" err="1"/>
              <a:t>diCreateCompatibleBitmap</a:t>
            </a:r>
            <a:r>
              <a:rPr lang="en-US" dirty="0"/>
              <a:t> creates a bitmap and place</a:t>
            </a:r>
          </a:p>
          <a:p>
            <a:r>
              <a:rPr lang="en-US" dirty="0"/>
              <a:t>it in the memory DC; afterwards </a:t>
            </a:r>
            <a:r>
              <a:rPr lang="en-US" dirty="0" err="1"/>
              <a:t>NtGdiBitBlt</a:t>
            </a:r>
            <a:r>
              <a:rPr lang="en-US" dirty="0"/>
              <a:t> copies the</a:t>
            </a:r>
          </a:p>
          <a:p>
            <a:r>
              <a:rPr lang="en-US" dirty="0"/>
              <a:t>on-screen image into the memory DC; finally, </a:t>
            </a:r>
            <a:r>
              <a:rPr lang="en-US" dirty="0" err="1"/>
              <a:t>NtGdiExtGet</a:t>
            </a:r>
            <a:endParaRPr lang="en-US" dirty="0"/>
          </a:p>
          <a:p>
            <a:r>
              <a:rPr lang="en-US" dirty="0" err="1"/>
              <a:t>ObjectW</a:t>
            </a:r>
            <a:r>
              <a:rPr lang="en-US" dirty="0"/>
              <a:t> and </a:t>
            </a:r>
            <a:r>
              <a:rPr lang="en-US" dirty="0" err="1"/>
              <a:t>NtGdiDeleteObjectApp</a:t>
            </a:r>
            <a:r>
              <a:rPr lang="en-US" dirty="0"/>
              <a:t> are invoked to do</a:t>
            </a:r>
          </a:p>
          <a:p>
            <a:r>
              <a:rPr lang="en-US" dirty="0"/>
              <a:t>the rounding-off work, and the task of screen grabbing is completed.</a:t>
            </a:r>
            <a:endParaRPr lang="en-US" sz="1100" dirty="0">
              <a:ea typeface="宋体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zh-CN" sz="1000" dirty="0">
              <a:ea typeface="宋体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zh-CN" sz="1000" dirty="0">
              <a:ea typeface="宋体" charset="-122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817518-FB06-4843-9B46-F72D174830EE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7579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92275" y="479425"/>
            <a:ext cx="3473450" cy="2171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function-level, ground truth, supervised training,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000" dirty="0">
                <a:ea typeface="宋体" charset="-122"/>
              </a:rPr>
              <a:t>is a must for adversaries to implement a PHF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zh-CN" sz="1000" dirty="0">
              <a:ea typeface="宋体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000" dirty="0">
                <a:ea typeface="宋体" charset="-122"/>
              </a:rPr>
              <a:t>A PHF could be exactly defined by a limited set of core system calls.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zh-CN" sz="1000" dirty="0">
              <a:ea typeface="宋体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800" dirty="0">
                <a:ea typeface="宋体" charset="-122"/>
              </a:rPr>
              <a:t>Separation of signatures for PHFs </a:t>
            </a:r>
            <a:r>
              <a:rPr lang="en-US" altLang="zh-CN" sz="1800" dirty="0"/>
              <a:t>increases the detection specificity by combining different types of signatures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zh-CN" sz="1000" dirty="0">
              <a:ea typeface="宋体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000" dirty="0">
                <a:ea typeface="宋体" charset="-122"/>
              </a:rPr>
              <a:t>In each</a:t>
            </a:r>
            <a:r>
              <a:rPr lang="en-US" altLang="zh-CN" sz="1000" baseline="0" dirty="0">
                <a:ea typeface="宋体" charset="-122"/>
              </a:rPr>
              <a:t> signature sequence, the core system calls are irreplaceable, and the order must be preserved to implement a p</a:t>
            </a:r>
            <a:endParaRPr lang="en-US" altLang="zh-CN" sz="1000" dirty="0">
              <a:ea typeface="宋体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zh-CN" sz="1000" dirty="0">
              <a:ea typeface="宋体" charset="-122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817518-FB06-4843-9B46-F72D174830EE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6139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92275" y="479425"/>
            <a:ext cx="3473450" cy="2171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817518-FB06-4843-9B46-F72D174830EE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0021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92275" y="479425"/>
            <a:ext cx="3473450" cy="2171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Find the key called “</a:t>
            </a:r>
            <a:r>
              <a:rPr lang="en-US" sz="1000" b="1" i="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MachineGuid</a:t>
            </a:r>
            <a:r>
              <a:rPr lang="en-US" sz="10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” this key is generated uniquely during the installation of Windows and it won’t change regardless of any hardware swap.</a:t>
            </a:r>
            <a:r>
              <a:rPr lang="en-US" sz="1000" b="0" i="0" kern="1200" baseline="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 </a:t>
            </a:r>
            <a:r>
              <a:rPr lang="en-US" sz="10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 It won’t change unless you do a fresh reinstall of Windows.  (uniquely Identify A Windows Machine)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817518-FB06-4843-9B46-F72D174830EE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0150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92275" y="479425"/>
            <a:ext cx="3473450" cy="2171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23KB/s = 1.38MB/min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817518-FB06-4843-9B46-F72D174830EE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7329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92275" y="479425"/>
            <a:ext cx="3473450" cy="2171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817518-FB06-4843-9B46-F72D174830EE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4228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92275" y="479425"/>
            <a:ext cx="3473450" cy="2171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RAT-initialization and RAT-per-functionality: 1,271,049 and 5,080,212 system calls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817518-FB06-4843-9B46-F72D174830EE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39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92275" y="479425"/>
            <a:ext cx="3473450" cy="2171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RAT-initialization and RAT-per-functionality: 1,271,049 and 5,080,212 system calls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817518-FB06-4843-9B46-F72D174830EE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6733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92275" y="479425"/>
            <a:ext cx="3473450" cy="2171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817518-FB06-4843-9B46-F72D174830EE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44622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92275" y="479425"/>
            <a:ext cx="3473450" cy="2171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System Call Reordering Attack</a:t>
            </a:r>
          </a:p>
          <a:p>
            <a:pPr marL="792000" lvl="1" indent="-360000" defTabSz="3689350">
              <a:lnSpc>
                <a:spcPct val="150000"/>
              </a:lnSpc>
              <a:buClr>
                <a:schemeClr val="tx1"/>
              </a:buClr>
              <a:buSzPct val="65000"/>
              <a:buFont typeface="Wingdings" pitchFamily="20" charset="2"/>
              <a:buChar char="n"/>
            </a:pPr>
            <a:r>
              <a:rPr lang="en-US" sz="1600" dirty="0"/>
              <a:t>Obfuscation Attack</a:t>
            </a:r>
            <a:endParaRPr lang="en-US" altLang="zh-CN" sz="16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817518-FB06-4843-9B46-F72D174830EE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6484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692275" y="479425"/>
            <a:ext cx="3473450" cy="21717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817518-FB06-4843-9B46-F72D174830EE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34363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92275" y="479425"/>
            <a:ext cx="3473450" cy="2171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System Call Reordering Attack</a:t>
            </a:r>
          </a:p>
          <a:p>
            <a:pPr marL="792000" lvl="1" indent="-360000" defTabSz="3689350">
              <a:lnSpc>
                <a:spcPct val="150000"/>
              </a:lnSpc>
              <a:buClr>
                <a:schemeClr val="tx1"/>
              </a:buClr>
              <a:buSzPct val="65000"/>
              <a:buFont typeface="Wingdings" pitchFamily="20" charset="2"/>
              <a:buChar char="n"/>
            </a:pPr>
            <a:r>
              <a:rPr lang="en-US" sz="1600" dirty="0"/>
              <a:t>Obfuscation Attack</a:t>
            </a:r>
            <a:endParaRPr lang="en-US" altLang="zh-CN" sz="16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817518-FB06-4843-9B46-F72D174830EE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78196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92275" y="479425"/>
            <a:ext cx="3473450" cy="2171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specifically including randomly inserting branches within a basic block, reordering instructions, encrypting string variables, and dummy code insertion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817518-FB06-4843-9B46-F72D174830EE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2036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92275" y="479425"/>
            <a:ext cx="3473450" cy="2171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specifically including randomly inserting branches within a basic block, reordering instructions, encrypting string variables, and dummy code insertion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817518-FB06-4843-9B46-F72D174830EE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89859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92275" y="479425"/>
            <a:ext cx="3473450" cy="2171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sz="3000" b="0" kern="1300" dirty="0">
                <a:solidFill>
                  <a:schemeClr val="bg2"/>
                </a:solidFill>
              </a:rPr>
              <a:t>Fine-Grained, Evasion-Resilient and Real-time RAT Detection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817518-FB06-4843-9B46-F72D174830EE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403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92275" y="479425"/>
            <a:ext cx="3473450" cy="2171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817518-FB06-4843-9B46-F72D174830EE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8672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92275" y="479425"/>
            <a:ext cx="3473450" cy="2171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function-level, ground truth, supervised training,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000" dirty="0">
                <a:ea typeface="宋体" charset="-122"/>
              </a:rPr>
              <a:t>is a must for adversaries to implement a PHF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zh-CN" sz="1000" dirty="0">
              <a:ea typeface="宋体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000" dirty="0">
                <a:ea typeface="宋体" charset="-122"/>
              </a:rPr>
              <a:t>A PHF could be exactly defined by a limited set of core system calls.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zh-CN" sz="1000" dirty="0">
              <a:ea typeface="宋体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800" dirty="0">
                <a:ea typeface="宋体" charset="-122"/>
              </a:rPr>
              <a:t>Separation of signatures for PHFs </a:t>
            </a:r>
            <a:r>
              <a:rPr lang="en-US" altLang="zh-CN" sz="1800" dirty="0"/>
              <a:t>increases the detection specificity by combining different types of signatures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zh-CN" sz="1000" dirty="0">
              <a:ea typeface="宋体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000" dirty="0">
                <a:ea typeface="宋体" charset="-122"/>
              </a:rPr>
              <a:t>In each</a:t>
            </a:r>
            <a:r>
              <a:rPr lang="en-US" altLang="zh-CN" sz="1000" baseline="0" dirty="0">
                <a:ea typeface="宋体" charset="-122"/>
              </a:rPr>
              <a:t> signature sequence, the core system calls are irreplaceable, and the order must be preserved to implement a p</a:t>
            </a:r>
            <a:endParaRPr lang="en-US" altLang="zh-CN" sz="1000" dirty="0">
              <a:ea typeface="宋体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zh-CN" sz="1000" dirty="0">
              <a:ea typeface="宋体" charset="-122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817518-FB06-4843-9B46-F72D174830EE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944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92275" y="479425"/>
            <a:ext cx="3473450" cy="2171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function-level, ground truth, supervised training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zh-CN" sz="1000" b="0" i="0" kern="1200" dirty="0">
              <a:solidFill>
                <a:schemeClr val="tx1"/>
              </a:solidFill>
              <a:effectLst/>
              <a:latin typeface="Arial" charset="0"/>
              <a:ea typeface="+mn-ea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000" dirty="0"/>
              <a:t>Generated signatures for both determining the functionality and discerning between malicious and benign</a:t>
            </a:r>
            <a:endParaRPr lang="en-US" altLang="zh-CN" sz="1000" dirty="0">
              <a:ea typeface="宋体" charset="-122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817518-FB06-4843-9B46-F72D174830EE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4779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92275" y="479425"/>
            <a:ext cx="3473450" cy="2171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000" dirty="0"/>
              <a:t>Thus, with tens of RAT samples available, it is feasible to identify all the core system call sequences possibly used for this PHF.</a:t>
            </a:r>
          </a:p>
          <a:p>
            <a:r>
              <a:rPr lang="en-US" altLang="zh-CN" sz="1000" dirty="0"/>
              <a:t>signatures regions of system calls</a:t>
            </a:r>
            <a:endParaRPr lang="en-US" baseline="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817518-FB06-4843-9B46-F72D174830EE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7550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92275" y="479425"/>
            <a:ext cx="3473450" cy="2171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000" dirty="0"/>
              <a:t>Thus, with tens of RAT samples available, it is feasible to identify all the core system call sequences possibly used for this PHF.</a:t>
            </a:r>
          </a:p>
          <a:p>
            <a:r>
              <a:rPr lang="en-US" altLang="zh-CN" sz="1000" dirty="0"/>
              <a:t>signatures regions of system calls</a:t>
            </a:r>
            <a:endParaRPr lang="en-US" baseline="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817518-FB06-4843-9B46-F72D174830EE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1207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92275" y="479425"/>
            <a:ext cx="3473450" cy="2171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000" dirty="0"/>
              <a:t>Thus, with tens of RAT samples available, it is feasible to identify all the core system call sequences possibly used for this PHF.</a:t>
            </a:r>
          </a:p>
          <a:p>
            <a:r>
              <a:rPr lang="en-US" altLang="zh-CN" sz="1000" dirty="0"/>
              <a:t>signatures regions of system calls</a:t>
            </a:r>
            <a:endParaRPr lang="en-US" baseline="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817518-FB06-4843-9B46-F72D174830EE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409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92275" y="479425"/>
            <a:ext cx="3473450" cy="2171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000" dirty="0"/>
              <a:t>Thus, with tens of RAT samples available, it is feasible to identify all the core system call sequences possibly used for this PHF.</a:t>
            </a:r>
          </a:p>
          <a:p>
            <a:r>
              <a:rPr lang="en-US" altLang="zh-CN" sz="1000" dirty="0"/>
              <a:t>signatures regions of system calls</a:t>
            </a:r>
            <a:endParaRPr lang="en-US" baseline="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817518-FB06-4843-9B46-F72D174830EE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0104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1877" y="2306109"/>
            <a:ext cx="6305123" cy="910166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400" b="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171877" y="3273424"/>
            <a:ext cx="4829175" cy="1612901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1800" baseline="0">
                <a:latin typeface="Arial" pitchFamily="34" charset="0"/>
                <a:cs typeface="Arial" pitchFamily="34" charset="0"/>
              </a:defRPr>
            </a:lvl1pPr>
            <a:lvl2pPr marL="346075" indent="0">
              <a:buFontTx/>
              <a:buNone/>
              <a:defRPr/>
            </a:lvl2pPr>
            <a:lvl3pPr marL="682625" indent="0">
              <a:buFontTx/>
              <a:buNone/>
              <a:defRPr/>
            </a:lvl3pPr>
            <a:lvl4pPr marL="1030287" indent="0">
              <a:buFontTx/>
              <a:buNone/>
              <a:defRPr/>
            </a:lvl4pPr>
            <a:lvl5pPr marL="1376362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877" y="1333500"/>
            <a:ext cx="6305123" cy="96202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lang="en-US" sz="3200" b="1" kern="1200" dirty="0">
                <a:solidFill>
                  <a:schemeClr val="accent5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lvl="0" inden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en-US" dirty="0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892595" y="5423067"/>
            <a:ext cx="184731" cy="215444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35841" name="Picture 1" descr="C:\Users\mtc\Documents\work\cybersecurity\2015-01-10_darpa-baa\template\logos-blue\nw.pn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6908195" y="1393840"/>
            <a:ext cx="1957010" cy="360000"/>
          </a:xfrm>
          <a:prstGeom prst="rect">
            <a:avLst/>
          </a:prstGeom>
          <a:noFill/>
        </p:spPr>
      </p:pic>
      <p:pic>
        <p:nvPicPr>
          <p:cNvPr id="35842" name="Picture 2" descr="C:\Users\mtc\Documents\work\cybersecurity\2015-01-10_darpa-baa\template\logos-blue\ibm-research.png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6858000" y="196698"/>
            <a:ext cx="2057400" cy="248582"/>
          </a:xfrm>
          <a:prstGeom prst="rect">
            <a:avLst/>
          </a:prstGeom>
          <a:noFill/>
        </p:spPr>
      </p:pic>
      <p:pic>
        <p:nvPicPr>
          <p:cNvPr id="35843" name="Picture 3" descr="C:\Users\mtc\Documents\work\cybersecurity\2015-01-10_darpa-baa\template\logos-blue\darpa.png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152400" y="266700"/>
            <a:ext cx="1676400" cy="774458"/>
          </a:xfrm>
          <a:prstGeom prst="rect">
            <a:avLst/>
          </a:prstGeom>
          <a:noFill/>
        </p:spPr>
      </p:pic>
      <p:pic>
        <p:nvPicPr>
          <p:cNvPr id="35844" name="Picture 4" descr="C:\Users\mtc\Documents\work\cybersecurity\2015-01-10_darpa-baa\template\logos-blue\uic.png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6934200" y="2040202"/>
            <a:ext cx="1905000" cy="266090"/>
          </a:xfrm>
          <a:prstGeom prst="rect">
            <a:avLst/>
          </a:prstGeom>
          <a:noFill/>
        </p:spPr>
      </p:pic>
      <p:pic>
        <p:nvPicPr>
          <p:cNvPr id="35845" name="Picture 5" descr="C:\Users\mtc\Documents\work\cybersecurity\2015-01-10_darpa-baa\template\logos-blue\suny.png"/>
          <p:cNvPicPr>
            <a:picLocks noChangeAspect="1" noChangeArrowheads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7162800" y="720030"/>
            <a:ext cx="1447800" cy="405258"/>
          </a:xfrm>
          <a:prstGeom prst="rect">
            <a:avLst/>
          </a:prstGeom>
          <a:noFill/>
        </p:spPr>
      </p:pic>
      <p:cxnSp>
        <p:nvCxnSpPr>
          <p:cNvPr id="13" name="Straight Connector 12"/>
          <p:cNvCxnSpPr/>
          <p:nvPr userDrawn="1"/>
        </p:nvCxnSpPr>
        <p:spPr bwMode="auto">
          <a:xfrm>
            <a:off x="7315200" y="1259564"/>
            <a:ext cx="1143000" cy="0"/>
          </a:xfrm>
          <a:prstGeom prst="line">
            <a:avLst/>
          </a:prstGeom>
          <a:noFill/>
          <a:ln w="3175" cap="flat" cmpd="sng" algn="ctr">
            <a:solidFill>
              <a:srgbClr val="00426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4" name="Straight Connector 13"/>
          <p:cNvCxnSpPr/>
          <p:nvPr userDrawn="1"/>
        </p:nvCxnSpPr>
        <p:spPr bwMode="auto">
          <a:xfrm>
            <a:off x="7315200" y="1888116"/>
            <a:ext cx="1143000" cy="0"/>
          </a:xfrm>
          <a:prstGeom prst="line">
            <a:avLst/>
          </a:prstGeom>
          <a:noFill/>
          <a:ln w="3175" cap="flat" cmpd="sng" algn="ctr">
            <a:solidFill>
              <a:srgbClr val="00426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5" name="Straight Connector 14"/>
          <p:cNvCxnSpPr/>
          <p:nvPr userDrawn="1"/>
        </p:nvCxnSpPr>
        <p:spPr bwMode="auto">
          <a:xfrm>
            <a:off x="7315200" y="585754"/>
            <a:ext cx="1143000" cy="0"/>
          </a:xfrm>
          <a:prstGeom prst="line">
            <a:avLst/>
          </a:prstGeom>
          <a:noFill/>
          <a:ln w="3175" cap="flat" cmpd="sng" algn="ctr">
            <a:solidFill>
              <a:srgbClr val="00426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989522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1892595" y="5443415"/>
            <a:ext cx="184731" cy="2154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1220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Sub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 bwMode="auto">
          <a:xfrm>
            <a:off x="0" y="1333500"/>
            <a:ext cx="9144000" cy="1371600"/>
          </a:xfrm>
          <a:prstGeom prst="rect">
            <a:avLst/>
          </a:prstGeom>
          <a:solidFill>
            <a:schemeClr val="accent1"/>
          </a:solidFill>
          <a:ln w="1905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361949" y="1752923"/>
            <a:ext cx="8591551" cy="589906"/>
          </a:xfrm>
        </p:spPr>
        <p:txBody>
          <a:bodyPr anchor="ctr"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4000" b="1" i="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92595" y="5443415"/>
            <a:ext cx="184731" cy="2154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8" name="Picture 3" descr="C:\Users\mtc\Documents\work\cybersecurity\2015-01-10_darpa-baa\template\logos-blue\darpa.pn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152400" y="266700"/>
            <a:ext cx="1676400" cy="774458"/>
          </a:xfrm>
          <a:prstGeom prst="rect">
            <a:avLst/>
          </a:prstGeom>
          <a:noFill/>
        </p:spPr>
      </p:pic>
      <p:grpSp>
        <p:nvGrpSpPr>
          <p:cNvPr id="23" name="Group 22"/>
          <p:cNvGrpSpPr/>
          <p:nvPr userDrawn="1"/>
        </p:nvGrpSpPr>
        <p:grpSpPr>
          <a:xfrm>
            <a:off x="7873108" y="190500"/>
            <a:ext cx="966092" cy="990600"/>
            <a:chOff x="6858000" y="196698"/>
            <a:chExt cx="2057400" cy="2109594"/>
          </a:xfrm>
        </p:grpSpPr>
        <p:pic>
          <p:nvPicPr>
            <p:cNvPr id="15" name="Picture 1" descr="C:\Users\mtc\Documents\work\cybersecurity\2015-01-10_darpa-baa\template\logos-blue\nw.png"/>
            <p:cNvPicPr>
              <a:picLocks noChangeAspect="1" noChangeArrowheads="1"/>
            </p:cNvPicPr>
            <p:nvPr userDrawn="1"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908195" y="1393840"/>
              <a:ext cx="1957010" cy="360000"/>
            </a:xfrm>
            <a:prstGeom prst="rect">
              <a:avLst/>
            </a:prstGeom>
            <a:noFill/>
          </p:spPr>
        </p:pic>
        <p:pic>
          <p:nvPicPr>
            <p:cNvPr id="16" name="Picture 2" descr="C:\Users\mtc\Documents\work\cybersecurity\2015-01-10_darpa-baa\template\logos-blue\ibm-research.png"/>
            <p:cNvPicPr>
              <a:picLocks noChangeAspect="1" noChangeArrowheads="1"/>
            </p:cNvPicPr>
            <p:nvPr userDrawn="1"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858000" y="196698"/>
              <a:ext cx="2057400" cy="248582"/>
            </a:xfrm>
            <a:prstGeom prst="rect">
              <a:avLst/>
            </a:prstGeom>
            <a:noFill/>
          </p:spPr>
        </p:pic>
        <p:pic>
          <p:nvPicPr>
            <p:cNvPr id="18" name="Picture 4" descr="C:\Users\mtc\Documents\work\cybersecurity\2015-01-10_darpa-baa\template\logos-blue\uic.png"/>
            <p:cNvPicPr>
              <a:picLocks noChangeAspect="1" noChangeArrowheads="1"/>
            </p:cNvPicPr>
            <p:nvPr userDrawn="1"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934200" y="2040202"/>
              <a:ext cx="1905000" cy="266090"/>
            </a:xfrm>
            <a:prstGeom prst="rect">
              <a:avLst/>
            </a:prstGeom>
            <a:noFill/>
          </p:spPr>
        </p:pic>
        <p:pic>
          <p:nvPicPr>
            <p:cNvPr id="19" name="Picture 5" descr="C:\Users\mtc\Documents\work\cybersecurity\2015-01-10_darpa-baa\template\logos-blue\suny.png"/>
            <p:cNvPicPr>
              <a:picLocks noChangeAspect="1" noChangeArrowheads="1"/>
            </p:cNvPicPr>
            <p:nvPr userDrawn="1"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7162800" y="720030"/>
              <a:ext cx="1447800" cy="405258"/>
            </a:xfrm>
            <a:prstGeom prst="rect">
              <a:avLst/>
            </a:prstGeom>
            <a:noFill/>
          </p:spPr>
        </p:pic>
        <p:cxnSp>
          <p:nvCxnSpPr>
            <p:cNvPr id="20" name="Straight Connector 19"/>
            <p:cNvCxnSpPr/>
            <p:nvPr userDrawn="1"/>
          </p:nvCxnSpPr>
          <p:spPr bwMode="auto">
            <a:xfrm>
              <a:off x="7315200" y="1259564"/>
              <a:ext cx="1143000" cy="0"/>
            </a:xfrm>
            <a:prstGeom prst="line">
              <a:avLst/>
            </a:prstGeom>
            <a:noFill/>
            <a:ln w="3175" cap="flat" cmpd="sng" algn="ctr">
              <a:solidFill>
                <a:srgbClr val="00426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1" name="Straight Connector 20"/>
            <p:cNvCxnSpPr/>
            <p:nvPr userDrawn="1"/>
          </p:nvCxnSpPr>
          <p:spPr bwMode="auto">
            <a:xfrm>
              <a:off x="7315200" y="1888116"/>
              <a:ext cx="1143000" cy="0"/>
            </a:xfrm>
            <a:prstGeom prst="line">
              <a:avLst/>
            </a:prstGeom>
            <a:noFill/>
            <a:ln w="3175" cap="flat" cmpd="sng" algn="ctr">
              <a:solidFill>
                <a:srgbClr val="00426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" name="Straight Connector 21"/>
            <p:cNvCxnSpPr/>
            <p:nvPr userDrawn="1"/>
          </p:nvCxnSpPr>
          <p:spPr bwMode="auto">
            <a:xfrm>
              <a:off x="7315200" y="585754"/>
              <a:ext cx="1143000" cy="0"/>
            </a:xfrm>
            <a:prstGeom prst="line">
              <a:avLst/>
            </a:prstGeom>
            <a:noFill/>
            <a:ln w="3175" cap="flat" cmpd="sng" algn="ctr">
              <a:solidFill>
                <a:srgbClr val="00426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6688865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7108"/>
            <a:ext cx="6858000" cy="1989667"/>
          </a:xfrm>
        </p:spPr>
        <p:txBody>
          <a:bodyPr anchor="b">
            <a:normAutofit/>
          </a:bodyPr>
          <a:lstStyle>
            <a:lvl1pPr algn="ctr">
              <a:defRPr sz="4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>
            <a:normAutofit/>
          </a:bodyPr>
          <a:lstStyle>
            <a:lvl1pPr marL="0" indent="0" algn="ctr">
              <a:buNone/>
              <a:defRPr sz="1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56616" indent="0" algn="ctr">
              <a:buNone/>
              <a:defRPr sz="2200"/>
            </a:lvl2pPr>
            <a:lvl3pPr marL="713232" indent="0" algn="ctr">
              <a:buNone/>
              <a:defRPr sz="1900"/>
            </a:lvl3pPr>
            <a:lvl4pPr marL="1069848" indent="0" algn="ctr">
              <a:buNone/>
              <a:defRPr sz="1600"/>
            </a:lvl4pPr>
            <a:lvl5pPr marL="1426464" indent="0" algn="ctr">
              <a:buNone/>
              <a:defRPr sz="1600"/>
            </a:lvl5pPr>
            <a:lvl6pPr marL="1783080" indent="0" algn="ctr">
              <a:buNone/>
              <a:defRPr sz="1600"/>
            </a:lvl6pPr>
            <a:lvl7pPr marL="2139696" indent="0" algn="ctr">
              <a:buNone/>
              <a:defRPr sz="1600"/>
            </a:lvl7pPr>
            <a:lvl8pPr marL="2496312" indent="0" algn="ctr">
              <a:buNone/>
              <a:defRPr sz="1600"/>
            </a:lvl8pPr>
            <a:lvl9pPr marL="285292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lIns="71323" tIns="35662" rIns="71323" bIns="35662"/>
          <a:lstStyle/>
          <a:p>
            <a:fld id="{93CBEE6D-2DF1-EC40-8D5F-10D2409747AD}" type="datetime1">
              <a:rPr lang="en-US" smtClean="0"/>
              <a:t>4/19/2017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lIns="71323" tIns="35662" rIns="71323" bIns="35662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63145" y="5296959"/>
            <a:ext cx="2057400" cy="304271"/>
          </a:xfrm>
          <a:prstGeom prst="rect">
            <a:avLst/>
          </a:prstGeom>
        </p:spPr>
        <p:txBody>
          <a:bodyPr lIns="71323" tIns="35662" rIns="71323" bIns="35662"/>
          <a:lstStyle/>
          <a:p>
            <a:fld id="{DD3E331F-65DC-3248-94C4-0E4F15F44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364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 - 1_Business pl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Shape 636"/>
          <p:cNvSpPr/>
          <p:nvPr/>
        </p:nvSpPr>
        <p:spPr>
          <a:xfrm>
            <a:off x="0" y="-2"/>
            <a:ext cx="9144000" cy="92642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latin typeface="Calibri"/>
                <a:ea typeface="Calibri"/>
                <a:cs typeface="Calibri"/>
                <a:sym typeface="Calibri"/>
              </a:defRPr>
            </a:pPr>
            <a:endParaRPr sz="1200"/>
          </a:p>
        </p:txBody>
      </p:sp>
      <p:sp>
        <p:nvSpPr>
          <p:cNvPr id="637" name="Shape 637"/>
          <p:cNvSpPr/>
          <p:nvPr/>
        </p:nvSpPr>
        <p:spPr>
          <a:xfrm>
            <a:off x="0" y="5405168"/>
            <a:ext cx="9144000" cy="30983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latin typeface="Calibri"/>
                <a:ea typeface="Calibri"/>
                <a:cs typeface="Calibri"/>
                <a:sym typeface="Calibri"/>
              </a:defRPr>
            </a:pPr>
            <a:endParaRPr sz="1200"/>
          </a:p>
        </p:txBody>
      </p:sp>
      <p:sp>
        <p:nvSpPr>
          <p:cNvPr id="638" name="Shape 638"/>
          <p:cNvSpPr/>
          <p:nvPr/>
        </p:nvSpPr>
        <p:spPr>
          <a:xfrm>
            <a:off x="1" y="920285"/>
            <a:ext cx="9144001" cy="2"/>
          </a:xfrm>
          <a:prstGeom prst="line">
            <a:avLst/>
          </a:prstGeom>
          <a:ln w="3175">
            <a:solidFill>
              <a:srgbClr val="D9D9D9"/>
            </a:solidFill>
          </a:ln>
        </p:spPr>
        <p:txBody>
          <a:bodyPr lIns="45718" tIns="45718" rIns="45718" bIns="45718"/>
          <a:lstStyle/>
          <a:p>
            <a:endParaRPr sz="1200"/>
          </a:p>
        </p:txBody>
      </p:sp>
      <p:sp>
        <p:nvSpPr>
          <p:cNvPr id="639" name="Shape 639"/>
          <p:cNvSpPr/>
          <p:nvPr/>
        </p:nvSpPr>
        <p:spPr>
          <a:xfrm>
            <a:off x="1" y="5405168"/>
            <a:ext cx="9144001" cy="2"/>
          </a:xfrm>
          <a:prstGeom prst="line">
            <a:avLst/>
          </a:prstGeom>
          <a:ln w="3175">
            <a:solidFill>
              <a:srgbClr val="D9D9D9"/>
            </a:solidFill>
          </a:ln>
        </p:spPr>
        <p:txBody>
          <a:bodyPr lIns="45718" tIns="45718" rIns="45718" bIns="45718"/>
          <a:lstStyle/>
          <a:p>
            <a:endParaRPr sz="1200"/>
          </a:p>
        </p:txBody>
      </p:sp>
      <p:sp>
        <p:nvSpPr>
          <p:cNvPr id="640" name="Shape 640"/>
          <p:cNvSpPr/>
          <p:nvPr/>
        </p:nvSpPr>
        <p:spPr>
          <a:xfrm>
            <a:off x="397565" y="-1"/>
            <a:ext cx="673655" cy="41037"/>
          </a:xfrm>
          <a:prstGeom prst="rect">
            <a:avLst/>
          </a:prstGeom>
          <a:solidFill>
            <a:srgbClr val="E7535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latin typeface="Calibri"/>
                <a:ea typeface="Calibri"/>
                <a:cs typeface="Calibri"/>
                <a:sym typeface="Calibri"/>
              </a:defRPr>
            </a:pPr>
            <a:endParaRPr sz="1200"/>
          </a:p>
        </p:txBody>
      </p:sp>
      <p:sp>
        <p:nvSpPr>
          <p:cNvPr id="641" name="Shape 641"/>
          <p:cNvSpPr/>
          <p:nvPr/>
        </p:nvSpPr>
        <p:spPr>
          <a:xfrm>
            <a:off x="1071218" y="-1"/>
            <a:ext cx="673654" cy="41037"/>
          </a:xfrm>
          <a:prstGeom prst="rect">
            <a:avLst/>
          </a:prstGeom>
          <a:solidFill>
            <a:srgbClr val="4E5663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latin typeface="Calibri"/>
                <a:ea typeface="Calibri"/>
                <a:cs typeface="Calibri"/>
                <a:sym typeface="Calibri"/>
              </a:defRPr>
            </a:pPr>
            <a:endParaRPr sz="1200"/>
          </a:p>
        </p:txBody>
      </p:sp>
      <p:sp>
        <p:nvSpPr>
          <p:cNvPr id="642" name="Shape 642"/>
          <p:cNvSpPr>
            <a:spLocks noGrp="1"/>
          </p:cNvSpPr>
          <p:nvPr>
            <p:ph type="title"/>
          </p:nvPr>
        </p:nvSpPr>
        <p:spPr>
          <a:xfrm>
            <a:off x="291545" y="174088"/>
            <a:ext cx="5931457" cy="476252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2000">
                <a:solidFill>
                  <a:srgbClr val="4E5663"/>
                </a:solidFill>
                <a:uFill>
                  <a:solidFill>
                    <a:srgbClr val="4E5663"/>
                  </a:solidFill>
                </a:uFill>
                <a:latin typeface="Bebas Neue"/>
                <a:ea typeface="Bebas Neue"/>
                <a:cs typeface="Bebas Neue"/>
                <a:sym typeface="Bebas Neue"/>
              </a:defRPr>
            </a:lvl1pPr>
          </a:lstStyle>
          <a:p>
            <a:r>
              <a:t>标题文本</a:t>
            </a:r>
          </a:p>
        </p:txBody>
      </p:sp>
      <p:sp>
        <p:nvSpPr>
          <p:cNvPr id="643" name="Shape 643"/>
          <p:cNvSpPr>
            <a:spLocks noGrp="1"/>
          </p:cNvSpPr>
          <p:nvPr>
            <p:ph type="sldNum" sz="quarter" idx="2"/>
          </p:nvPr>
        </p:nvSpPr>
        <p:spPr>
          <a:xfrm>
            <a:off x="8708737" y="5409686"/>
            <a:ext cx="127001" cy="14111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99125558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997" y="1775385"/>
            <a:ext cx="7772043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959" y="3238500"/>
            <a:ext cx="6400085" cy="1460500"/>
          </a:xfrm>
        </p:spPr>
        <p:txBody>
          <a:bodyPr/>
          <a:lstStyle>
            <a:lvl1pPr marL="0" indent="0" algn="ctr">
              <a:buNone/>
              <a:defRPr/>
            </a:lvl1pPr>
            <a:lvl2pPr marL="356662" indent="0" algn="ctr">
              <a:buNone/>
              <a:defRPr/>
            </a:lvl2pPr>
            <a:lvl3pPr marL="713323" indent="0" algn="ctr">
              <a:buNone/>
              <a:defRPr/>
            </a:lvl3pPr>
            <a:lvl4pPr marL="1069985" indent="0" algn="ctr">
              <a:buNone/>
              <a:defRPr/>
            </a:lvl4pPr>
            <a:lvl5pPr marL="1426647" indent="0" algn="ctr">
              <a:buNone/>
              <a:defRPr/>
            </a:lvl5pPr>
            <a:lvl6pPr marL="1783309" indent="0" algn="ctr">
              <a:buNone/>
              <a:defRPr/>
            </a:lvl6pPr>
            <a:lvl7pPr marL="2139970" indent="0" algn="ctr">
              <a:buNone/>
              <a:defRPr/>
            </a:lvl7pPr>
            <a:lvl8pPr marL="2496632" indent="0" algn="ctr">
              <a:buNone/>
              <a:defRPr/>
            </a:lvl8pPr>
            <a:lvl9pPr marL="2853294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372274" y="5447771"/>
            <a:ext cx="366808" cy="153458"/>
          </a:xfrm>
          <a:prstGeom prst="rect">
            <a:avLst/>
          </a:prstGeom>
          <a:ln/>
        </p:spPr>
        <p:txBody>
          <a:bodyPr lIns="71332" tIns="35666" rIns="71332" bIns="35666"/>
          <a:lstStyle>
            <a:lvl1pPr>
              <a:defRPr/>
            </a:lvl1pPr>
          </a:lstStyle>
          <a:p>
            <a:pPr>
              <a:defRPr/>
            </a:pPr>
            <a:fld id="{CD3EAEB7-3AE0-4DFC-A86C-5E05316F1088}" type="slidenum">
              <a:rPr lang="en-US" sz="1700">
                <a:solidFill>
                  <a:srgbClr val="7889FB"/>
                </a:solidFill>
                <a:latin typeface="Arial" charset="0"/>
                <a:ea typeface="+mn-ea"/>
              </a:rPr>
              <a:pPr>
                <a:defRPr/>
              </a:pPr>
              <a:t>‹#›</a:t>
            </a:fld>
            <a:endParaRPr lang="en-US" sz="1700" dirty="0">
              <a:solidFill>
                <a:srgbClr val="7889FB"/>
              </a:solidFill>
              <a:latin typeface="Arial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98434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372274" y="5447771"/>
            <a:ext cx="366808" cy="153458"/>
          </a:xfrm>
          <a:prstGeom prst="rect">
            <a:avLst/>
          </a:prstGeom>
          <a:ln/>
        </p:spPr>
        <p:txBody>
          <a:bodyPr lIns="71332" tIns="35666" rIns="71332" bIns="35666"/>
          <a:lstStyle>
            <a:lvl1pPr>
              <a:defRPr/>
            </a:lvl1pPr>
          </a:lstStyle>
          <a:p>
            <a:pPr>
              <a:defRPr/>
            </a:pPr>
            <a:fld id="{F0021414-C1A4-431C-9B45-C497E5BFE727}" type="slidenum">
              <a:rPr lang="en-US" sz="1700">
                <a:solidFill>
                  <a:srgbClr val="7889FB"/>
                </a:solidFill>
                <a:latin typeface="Arial" charset="0"/>
                <a:ea typeface="+mn-ea"/>
              </a:rPr>
              <a:pPr>
                <a:defRPr/>
              </a:pPr>
              <a:t>‹#›</a:t>
            </a:fld>
            <a:endParaRPr lang="en-US" sz="1700" dirty="0">
              <a:solidFill>
                <a:srgbClr val="7889FB"/>
              </a:solidFill>
              <a:latin typeface="Arial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4940379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916" y="3672447"/>
            <a:ext cx="7772043" cy="1135063"/>
          </a:xfrm>
        </p:spPr>
        <p:txBody>
          <a:bodyPr/>
          <a:lstStyle>
            <a:lvl1pPr algn="l">
              <a:defRPr sz="31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916" y="2422261"/>
            <a:ext cx="7772043" cy="1250156"/>
          </a:xfrm>
        </p:spPr>
        <p:txBody>
          <a:bodyPr anchor="b"/>
          <a:lstStyle>
            <a:lvl1pPr marL="0" indent="0">
              <a:buNone/>
              <a:defRPr sz="1600"/>
            </a:lvl1pPr>
            <a:lvl2pPr marL="356662" indent="0">
              <a:buNone/>
              <a:defRPr sz="1400"/>
            </a:lvl2pPr>
            <a:lvl3pPr marL="713323" indent="0">
              <a:buNone/>
              <a:defRPr sz="1200"/>
            </a:lvl3pPr>
            <a:lvl4pPr marL="1069985" indent="0">
              <a:buNone/>
              <a:defRPr sz="1100"/>
            </a:lvl4pPr>
            <a:lvl5pPr marL="1426647" indent="0">
              <a:buNone/>
              <a:defRPr sz="1100"/>
            </a:lvl5pPr>
            <a:lvl6pPr marL="1783309" indent="0">
              <a:buNone/>
              <a:defRPr sz="1100"/>
            </a:lvl6pPr>
            <a:lvl7pPr marL="2139970" indent="0">
              <a:buNone/>
              <a:defRPr sz="1100"/>
            </a:lvl7pPr>
            <a:lvl8pPr marL="2496632" indent="0">
              <a:buNone/>
              <a:defRPr sz="1100"/>
            </a:lvl8pPr>
            <a:lvl9pPr marL="2853294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372274" y="5447771"/>
            <a:ext cx="366808" cy="153458"/>
          </a:xfrm>
          <a:prstGeom prst="rect">
            <a:avLst/>
          </a:prstGeom>
          <a:ln/>
        </p:spPr>
        <p:txBody>
          <a:bodyPr lIns="71332" tIns="35666" rIns="71332" bIns="35666"/>
          <a:lstStyle>
            <a:lvl1pPr>
              <a:defRPr/>
            </a:lvl1pPr>
          </a:lstStyle>
          <a:p>
            <a:pPr>
              <a:defRPr/>
            </a:pPr>
            <a:fld id="{7705BD8D-4E3C-45E3-A3A1-A15159827DD3}" type="slidenum">
              <a:rPr lang="en-US" sz="1700">
                <a:solidFill>
                  <a:srgbClr val="7889FB"/>
                </a:solidFill>
                <a:latin typeface="Arial" charset="0"/>
                <a:ea typeface="+mn-ea"/>
              </a:rPr>
              <a:pPr>
                <a:defRPr/>
              </a:pPr>
              <a:t>‹#›</a:t>
            </a:fld>
            <a:endParaRPr lang="en-US" sz="1700" dirty="0">
              <a:solidFill>
                <a:srgbClr val="7889FB"/>
              </a:solidFill>
              <a:latin typeface="Arial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1296788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4691" y="1562366"/>
            <a:ext cx="4094435" cy="3733271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3438" y="1562366"/>
            <a:ext cx="4095626" cy="3733271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372274" y="5447771"/>
            <a:ext cx="366808" cy="153458"/>
          </a:xfrm>
          <a:prstGeom prst="rect">
            <a:avLst/>
          </a:prstGeom>
          <a:ln/>
        </p:spPr>
        <p:txBody>
          <a:bodyPr lIns="71332" tIns="35666" rIns="71332" bIns="35666"/>
          <a:lstStyle>
            <a:lvl1pPr>
              <a:defRPr/>
            </a:lvl1pPr>
          </a:lstStyle>
          <a:p>
            <a:pPr>
              <a:defRPr/>
            </a:pPr>
            <a:fld id="{06913247-7747-4BC4-92CF-7F9B8888BC35}" type="slidenum">
              <a:rPr lang="en-US" sz="1700">
                <a:solidFill>
                  <a:srgbClr val="7889FB"/>
                </a:solidFill>
                <a:latin typeface="Arial" charset="0"/>
                <a:ea typeface="+mn-ea"/>
              </a:rPr>
              <a:pPr>
                <a:defRPr/>
              </a:pPr>
              <a:t>‹#›</a:t>
            </a:fld>
            <a:endParaRPr lang="en-US" sz="1700" dirty="0">
              <a:solidFill>
                <a:srgbClr val="7889FB"/>
              </a:solidFill>
              <a:latin typeface="Arial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8707731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319" y="228865"/>
            <a:ext cx="8229362" cy="9525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319" y="1279261"/>
            <a:ext cx="4039652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62" indent="0">
              <a:buNone/>
              <a:defRPr sz="1600" b="1"/>
            </a:lvl2pPr>
            <a:lvl3pPr marL="713323" indent="0">
              <a:buNone/>
              <a:defRPr sz="1400" b="1"/>
            </a:lvl3pPr>
            <a:lvl4pPr marL="1069985" indent="0">
              <a:buNone/>
              <a:defRPr sz="1200" b="1"/>
            </a:lvl4pPr>
            <a:lvl5pPr marL="1426647" indent="0">
              <a:buNone/>
              <a:defRPr sz="1200" b="1"/>
            </a:lvl5pPr>
            <a:lvl6pPr marL="1783309" indent="0">
              <a:buNone/>
              <a:defRPr sz="1200" b="1"/>
            </a:lvl6pPr>
            <a:lvl7pPr marL="2139970" indent="0">
              <a:buNone/>
              <a:defRPr sz="1200" b="1"/>
            </a:lvl7pPr>
            <a:lvl8pPr marL="2496632" indent="0">
              <a:buNone/>
              <a:defRPr sz="1200" b="1"/>
            </a:lvl8pPr>
            <a:lvl9pPr marL="2853294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319" y="1812396"/>
            <a:ext cx="4039652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647" y="1279261"/>
            <a:ext cx="4042034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62" indent="0">
              <a:buNone/>
              <a:defRPr sz="1600" b="1"/>
            </a:lvl2pPr>
            <a:lvl3pPr marL="713323" indent="0">
              <a:buNone/>
              <a:defRPr sz="1400" b="1"/>
            </a:lvl3pPr>
            <a:lvl4pPr marL="1069985" indent="0">
              <a:buNone/>
              <a:defRPr sz="1200" b="1"/>
            </a:lvl4pPr>
            <a:lvl5pPr marL="1426647" indent="0">
              <a:buNone/>
              <a:defRPr sz="1200" b="1"/>
            </a:lvl5pPr>
            <a:lvl6pPr marL="1783309" indent="0">
              <a:buNone/>
              <a:defRPr sz="1200" b="1"/>
            </a:lvl6pPr>
            <a:lvl7pPr marL="2139970" indent="0">
              <a:buNone/>
              <a:defRPr sz="1200" b="1"/>
            </a:lvl7pPr>
            <a:lvl8pPr marL="2496632" indent="0">
              <a:buNone/>
              <a:defRPr sz="1200" b="1"/>
            </a:lvl8pPr>
            <a:lvl9pPr marL="2853294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647" y="1812396"/>
            <a:ext cx="4042034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372274" y="5447771"/>
            <a:ext cx="366808" cy="153458"/>
          </a:xfrm>
          <a:prstGeom prst="rect">
            <a:avLst/>
          </a:prstGeom>
          <a:ln/>
        </p:spPr>
        <p:txBody>
          <a:bodyPr lIns="71332" tIns="35666" rIns="71332" bIns="35666"/>
          <a:lstStyle>
            <a:lvl1pPr>
              <a:defRPr/>
            </a:lvl1pPr>
          </a:lstStyle>
          <a:p>
            <a:pPr>
              <a:defRPr/>
            </a:pPr>
            <a:fld id="{C26EF1C8-C595-41C3-BE41-2B52D3DB1806}" type="slidenum">
              <a:rPr lang="en-US" sz="1700">
                <a:solidFill>
                  <a:srgbClr val="7889FB"/>
                </a:solidFill>
                <a:latin typeface="Arial" charset="0"/>
                <a:ea typeface="+mn-ea"/>
              </a:rPr>
              <a:pPr>
                <a:defRPr/>
              </a:pPr>
              <a:t>‹#›</a:t>
            </a:fld>
            <a:endParaRPr lang="en-US" sz="1700" dirty="0">
              <a:solidFill>
                <a:srgbClr val="7889FB"/>
              </a:solidFill>
              <a:latin typeface="Arial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1156374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372274" y="5447771"/>
            <a:ext cx="366808" cy="153458"/>
          </a:xfrm>
          <a:prstGeom prst="rect">
            <a:avLst/>
          </a:prstGeom>
          <a:ln/>
        </p:spPr>
        <p:txBody>
          <a:bodyPr lIns="71332" tIns="35666" rIns="71332" bIns="35666"/>
          <a:lstStyle>
            <a:lvl1pPr>
              <a:defRPr/>
            </a:lvl1pPr>
          </a:lstStyle>
          <a:p>
            <a:pPr>
              <a:defRPr/>
            </a:pPr>
            <a:fld id="{7A6B4215-76C6-4056-891E-3676958B28CD}" type="slidenum">
              <a:rPr lang="en-US" sz="1700">
                <a:solidFill>
                  <a:srgbClr val="7889FB"/>
                </a:solidFill>
                <a:latin typeface="Arial" charset="0"/>
                <a:ea typeface="+mn-ea"/>
              </a:rPr>
              <a:pPr>
                <a:defRPr/>
              </a:pPr>
              <a:t>‹#›</a:t>
            </a:fld>
            <a:endParaRPr lang="en-US" sz="1700" dirty="0">
              <a:solidFill>
                <a:srgbClr val="7889FB"/>
              </a:solidFill>
              <a:latin typeface="Arial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792107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" y="182880"/>
            <a:ext cx="8770620" cy="33086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892595" y="5443415"/>
            <a:ext cx="184731" cy="2154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2219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prstClr val="black"/>
                </a:solidFill>
              </a:rPr>
              <a:t>Leman Akoglu</a:t>
            </a:r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prstClr val="black"/>
                </a:solidFill>
              </a:rPr>
              <a:t>Mining Anomalous Graphs from Edge Streams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346DC2-74CB-48D7-A050-6AE93CEA32B3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24352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7"/>
          <p:cNvSpPr>
            <a:spLocks noChangeArrowheads="1"/>
          </p:cNvSpPr>
          <p:nvPr/>
        </p:nvSpPr>
        <p:spPr bwMode="auto">
          <a:xfrm>
            <a:off x="968376" y="914136"/>
            <a:ext cx="7453313" cy="777875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rgbClr val="C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 sz="3000">
              <a:solidFill>
                <a:prstClr val="black"/>
              </a:solidFill>
              <a:latin typeface="Tahoma" pitchFamily="34" charset="0"/>
              <a:ea typeface="MS PGothic" pitchFamily="34" charset="-128"/>
            </a:endParaRPr>
          </a:p>
        </p:txBody>
      </p:sp>
      <p:sp>
        <p:nvSpPr>
          <p:cNvPr id="4" name="Line 8"/>
          <p:cNvSpPr>
            <a:spLocks noChangeShapeType="1"/>
          </p:cNvSpPr>
          <p:nvPr/>
        </p:nvSpPr>
        <p:spPr bwMode="auto">
          <a:xfrm>
            <a:off x="1417639" y="2491053"/>
            <a:ext cx="6950075" cy="0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3000">
              <a:solidFill>
                <a:prstClr val="black"/>
              </a:solidFill>
              <a:latin typeface="Tahoma" pitchFamily="34" charset="0"/>
              <a:ea typeface="MS PGothic" pitchFamily="34" charset="-128"/>
            </a:endParaRPr>
          </a:p>
        </p:txBody>
      </p:sp>
      <p:pic>
        <p:nvPicPr>
          <p:cNvPr id="5" name="Picture 2" descr="SBU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2826" y="2921001"/>
            <a:ext cx="1319213" cy="122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49905" y="2864824"/>
            <a:ext cx="4823985" cy="14605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prstClr val="black"/>
                </a:solidFill>
              </a:rPr>
              <a:t>Leman Akoglu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5203032"/>
            <a:ext cx="28956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prstClr val="black"/>
                </a:solidFill>
              </a:rPr>
              <a:t>Mining Typed Information Networks @Twitter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32E4AB-D2C0-4B0B-AD70-C8A908CCFB4E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9019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0075" y="345281"/>
            <a:ext cx="8086725" cy="526521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prstClr val="black"/>
                </a:solidFill>
              </a:rPr>
              <a:t>Leman Akoglu</a:t>
            </a:r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prstClr val="black"/>
                </a:solidFill>
              </a:rPr>
              <a:t>Mining Anomalous Graphs from Edge Streams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501888-C750-45DD-91C6-0DF2EC0952B7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1837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381000" y="190500"/>
            <a:ext cx="8229600" cy="5080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 sz="3000">
              <a:solidFill>
                <a:prstClr val="black"/>
              </a:solidFill>
              <a:latin typeface="Tahoma" pitchFamily="34" charset="0"/>
              <a:ea typeface="MS PGothic" pitchFamily="34" charset="-128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51435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3000">
              <a:solidFill>
                <a:prstClr val="black"/>
              </a:solidFill>
              <a:latin typeface="Tahoma" pitchFamily="34" charset="0"/>
              <a:ea typeface="MS PGothic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0"/>
              </a:spcBef>
              <a:buClrTx/>
              <a:buSzTx/>
              <a:buFontTx/>
              <a:buNone/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altLang="en-US">
                <a:solidFill>
                  <a:prstClr val="black"/>
                </a:solidFill>
              </a:rPr>
              <a:t>Leman Akoglu</a:t>
            </a:r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ctr">
              <a:spcBef>
                <a:spcPct val="0"/>
              </a:spcBef>
              <a:buClrTx/>
              <a:buSzTx/>
              <a:buFontTx/>
              <a:buNone/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altLang="en-US">
                <a:solidFill>
                  <a:prstClr val="black"/>
                </a:solidFill>
              </a:rPr>
              <a:t>Mining Anomalous Graphs from Edge Streams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996D0E-1526-4C62-87B6-DE5560AE9DD0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3363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7"/>
          <p:cNvSpPr>
            <a:spLocks noChangeArrowheads="1"/>
          </p:cNvSpPr>
          <p:nvPr/>
        </p:nvSpPr>
        <p:spPr bwMode="auto">
          <a:xfrm>
            <a:off x="381000" y="190500"/>
            <a:ext cx="8229600" cy="5080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 sz="3000">
              <a:solidFill>
                <a:prstClr val="black"/>
              </a:solidFill>
              <a:latin typeface="Tahoma" pitchFamily="34" charset="0"/>
              <a:ea typeface="MS PGothic" pitchFamily="34" charset="-128"/>
            </a:endParaRPr>
          </a:p>
        </p:txBody>
      </p:sp>
      <p:sp>
        <p:nvSpPr>
          <p:cNvPr id="6" name="Line 8"/>
          <p:cNvSpPr>
            <a:spLocks noChangeShapeType="1"/>
          </p:cNvSpPr>
          <p:nvPr/>
        </p:nvSpPr>
        <p:spPr bwMode="auto">
          <a:xfrm>
            <a:off x="457200" y="51435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3000">
              <a:solidFill>
                <a:prstClr val="black"/>
              </a:solidFill>
              <a:latin typeface="Tahoma" pitchFamily="34" charset="0"/>
              <a:ea typeface="MS PGothic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35844"/>
            <a:ext cx="4038600" cy="40732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35844"/>
            <a:ext cx="4038600" cy="40732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prstClr val="black"/>
                </a:solidFill>
              </a:rPr>
              <a:t>Mining Typed Information Networks @Twitter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fld id="{2CA0BDF0-C728-4E42-98C3-D19250D99BC0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spcBef>
                <a:spcPct val="0"/>
              </a:spcBef>
              <a:buClrTx/>
              <a:buSzTx/>
              <a:buFontTx/>
              <a:buNone/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 altLang="en-US">
                <a:solidFill>
                  <a:prstClr val="black"/>
                </a:solidFill>
              </a:rPr>
              <a:t>Leman Akoglu</a:t>
            </a:r>
          </a:p>
        </p:txBody>
      </p:sp>
    </p:spTree>
    <p:extLst>
      <p:ext uri="{BB962C8B-B14F-4D97-AF65-F5344CB8AC3E}">
        <p14:creationId xmlns:p14="http://schemas.microsoft.com/office/powerpoint/2010/main" val="32620071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7"/>
          <p:cNvSpPr>
            <a:spLocks noChangeArrowheads="1"/>
          </p:cNvSpPr>
          <p:nvPr/>
        </p:nvSpPr>
        <p:spPr bwMode="auto">
          <a:xfrm>
            <a:off x="381000" y="190500"/>
            <a:ext cx="8229600" cy="5080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 sz="3000">
              <a:solidFill>
                <a:prstClr val="black"/>
              </a:solidFill>
              <a:latin typeface="Tahoma" pitchFamily="34" charset="0"/>
              <a:ea typeface="MS PGothic" pitchFamily="34" charset="-128"/>
            </a:endParaRPr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>
            <a:off x="457200" y="51435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3000">
              <a:solidFill>
                <a:prstClr val="black"/>
              </a:solidFill>
              <a:latin typeface="Tahoma" pitchFamily="34" charset="0"/>
              <a:ea typeface="MS PGothic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prstClr val="black"/>
                </a:solidFill>
              </a:rPr>
              <a:t>Mining Typed Information Networks @Twitter</a:t>
            </a: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F5B4BF3-38FB-4FB1-83F8-A9A1601B9FF2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71042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prstClr val="black"/>
                </a:solidFill>
              </a:rPr>
              <a:t>Leman Akoglu</a:t>
            </a:r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prstClr val="black"/>
                </a:solidFill>
              </a:rPr>
              <a:t>Mining Typed Information Networks @Twitter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6F6FD4-B1DA-47B1-973D-004C71C61A06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72760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 userDrawn="1"/>
        </p:nvSpPr>
        <p:spPr bwMode="auto">
          <a:xfrm>
            <a:off x="457200" y="209021"/>
            <a:ext cx="8242300" cy="489479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 sz="3000">
              <a:solidFill>
                <a:prstClr val="black"/>
              </a:solidFill>
              <a:latin typeface="Tahoma" pitchFamily="34" charset="0"/>
              <a:ea typeface="MS PGothic" pitchFamily="34" charset="-128"/>
            </a:endParaRPr>
          </a:p>
        </p:txBody>
      </p:sp>
      <p:sp>
        <p:nvSpPr>
          <p:cNvPr id="5" name="Line 8"/>
          <p:cNvSpPr>
            <a:spLocks noChangeShapeType="1"/>
          </p:cNvSpPr>
          <p:nvPr userDrawn="1"/>
        </p:nvSpPr>
        <p:spPr bwMode="auto">
          <a:xfrm>
            <a:off x="469900" y="52705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3000">
              <a:solidFill>
                <a:prstClr val="black"/>
              </a:solidFill>
              <a:latin typeface="Tahoma" pitchFamily="34" charset="0"/>
              <a:ea typeface="MS PGothic" pitchFamily="34" charset="-128"/>
            </a:endParaRPr>
          </a:p>
        </p:txBody>
      </p:sp>
      <p:pic>
        <p:nvPicPr>
          <p:cNvPr id="6" name="Picture 2" descr="SBU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8714" y="1026583"/>
            <a:ext cx="809625" cy="752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31511"/>
            <a:ext cx="8229600" cy="640292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4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57200" y="853282"/>
            <a:ext cx="8229600" cy="441721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0"/>
              </a:spcBef>
              <a:buClrTx/>
              <a:buSzTx/>
              <a:buFontTx/>
              <a:buNone/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altLang="en-US">
                <a:solidFill>
                  <a:prstClr val="black"/>
                </a:solidFill>
              </a:rPr>
              <a:t>Leman Akoglu</a:t>
            </a:r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ctr">
              <a:spcBef>
                <a:spcPct val="0"/>
              </a:spcBef>
              <a:buClrTx/>
              <a:buSzTx/>
              <a:buFontTx/>
              <a:buNone/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altLang="en-US">
                <a:solidFill>
                  <a:prstClr val="black"/>
                </a:solidFill>
              </a:rPr>
              <a:t>Mining Anomalous Graphs from Edge Streams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464FD3-436E-49AD-BBB7-BF3612290052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7581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7"/>
          <p:cNvSpPr>
            <a:spLocks noChangeArrowheads="1"/>
          </p:cNvSpPr>
          <p:nvPr/>
        </p:nvSpPr>
        <p:spPr bwMode="auto">
          <a:xfrm>
            <a:off x="381000" y="190500"/>
            <a:ext cx="8229600" cy="5080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 sz="3000">
              <a:solidFill>
                <a:prstClr val="black"/>
              </a:solidFill>
              <a:latin typeface="Tahoma" pitchFamily="34" charset="0"/>
              <a:ea typeface="MS PGothic" pitchFamily="34" charset="-128"/>
            </a:endParaRPr>
          </a:p>
        </p:txBody>
      </p:sp>
      <p:sp>
        <p:nvSpPr>
          <p:cNvPr id="6" name="Line 8"/>
          <p:cNvSpPr>
            <a:spLocks noChangeShapeType="1"/>
          </p:cNvSpPr>
          <p:nvPr/>
        </p:nvSpPr>
        <p:spPr bwMode="auto">
          <a:xfrm>
            <a:off x="457200" y="51435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3000">
              <a:solidFill>
                <a:prstClr val="black"/>
              </a:solidFill>
              <a:latin typeface="Tahoma" pitchFamily="34" charset="0"/>
              <a:ea typeface="MS PGothic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prstClr val="black"/>
                </a:solidFill>
              </a:rPr>
              <a:t>Mining Typed Information Networks @Twitter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61AFD05-F6E9-48B5-9FF4-1663116EE72E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spcBef>
                <a:spcPct val="0"/>
              </a:spcBef>
              <a:buClrTx/>
              <a:buSzTx/>
              <a:buFontTx/>
              <a:buNone/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 altLang="en-US">
                <a:solidFill>
                  <a:prstClr val="black"/>
                </a:solidFill>
              </a:rPr>
              <a:t>Leman Akoglu</a:t>
            </a:r>
          </a:p>
        </p:txBody>
      </p:sp>
    </p:spTree>
    <p:extLst>
      <p:ext uri="{BB962C8B-B14F-4D97-AF65-F5344CB8AC3E}">
        <p14:creationId xmlns:p14="http://schemas.microsoft.com/office/powerpoint/2010/main" val="30230118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7"/>
          <p:cNvSpPr>
            <a:spLocks noChangeArrowheads="1"/>
          </p:cNvSpPr>
          <p:nvPr/>
        </p:nvSpPr>
        <p:spPr bwMode="auto">
          <a:xfrm>
            <a:off x="381000" y="190500"/>
            <a:ext cx="8229600" cy="5080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 sz="3000">
              <a:solidFill>
                <a:prstClr val="black"/>
              </a:solidFill>
              <a:latin typeface="Tahoma" pitchFamily="34" charset="0"/>
              <a:ea typeface="MS PGothic" pitchFamily="34" charset="-128"/>
            </a:endParaRPr>
          </a:p>
        </p:txBody>
      </p:sp>
      <p:sp>
        <p:nvSpPr>
          <p:cNvPr id="6" name="Line 8"/>
          <p:cNvSpPr>
            <a:spLocks noChangeShapeType="1"/>
          </p:cNvSpPr>
          <p:nvPr/>
        </p:nvSpPr>
        <p:spPr bwMode="auto">
          <a:xfrm>
            <a:off x="457200" y="51435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3000">
              <a:solidFill>
                <a:prstClr val="black"/>
              </a:solidFill>
              <a:latin typeface="Tahoma" pitchFamily="34" charset="0"/>
              <a:ea typeface="MS PGothic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prstClr val="black"/>
                </a:solidFill>
              </a:rPr>
              <a:t>Mining Typed Information Networks @Twitter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24BA887-80B9-41C5-B390-97BCB881A882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spcBef>
                <a:spcPct val="0"/>
              </a:spcBef>
              <a:buClrTx/>
              <a:buSzTx/>
              <a:buFontTx/>
              <a:buNone/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 altLang="en-US">
                <a:solidFill>
                  <a:prstClr val="black"/>
                </a:solidFill>
              </a:rPr>
              <a:t>Leman Akoglu</a:t>
            </a:r>
          </a:p>
        </p:txBody>
      </p:sp>
    </p:spTree>
    <p:extLst>
      <p:ext uri="{BB962C8B-B14F-4D97-AF65-F5344CB8AC3E}">
        <p14:creationId xmlns:p14="http://schemas.microsoft.com/office/powerpoint/2010/main" val="3209736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" y="182880"/>
            <a:ext cx="8770619" cy="330860"/>
          </a:xfrm>
        </p:spPr>
        <p:txBody>
          <a:bodyPr/>
          <a:lstStyle>
            <a:lvl1pPr>
              <a:defRPr spc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1892595" y="5443415"/>
            <a:ext cx="184731" cy="2154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82880" y="512064"/>
            <a:ext cx="8770620" cy="438150"/>
          </a:xfrm>
        </p:spPr>
        <p:txBody>
          <a:bodyPr/>
          <a:lstStyle>
            <a:lvl1pPr marL="0" indent="0">
              <a:buFontTx/>
              <a:buNone/>
              <a:defRPr sz="1800" i="1"/>
            </a:lvl1pPr>
            <a:lvl2pPr marL="276225" indent="0">
              <a:buFontTx/>
              <a:buNone/>
              <a:defRPr sz="1800" i="1"/>
            </a:lvl2pPr>
            <a:lvl3pPr marL="492125" indent="0">
              <a:buFontTx/>
              <a:buNone/>
              <a:defRPr sz="1800" i="1"/>
            </a:lvl3pPr>
            <a:lvl4pPr marL="1030287" indent="0">
              <a:buFontTx/>
              <a:buNone/>
              <a:defRPr sz="1800" i="1"/>
            </a:lvl4pPr>
            <a:lvl5pPr marL="1376362" indent="0">
              <a:buFontTx/>
              <a:buNone/>
              <a:defRPr sz="1800" i="1"/>
            </a:lvl5pPr>
          </a:lstStyle>
          <a:p>
            <a:pPr lvl="0"/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3630464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381000" y="190500"/>
            <a:ext cx="8229600" cy="5080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 sz="3000">
              <a:solidFill>
                <a:prstClr val="black"/>
              </a:solidFill>
              <a:latin typeface="Tahoma" pitchFamily="34" charset="0"/>
              <a:ea typeface="MS PGothic" pitchFamily="34" charset="-128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51435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3000">
              <a:solidFill>
                <a:prstClr val="black"/>
              </a:solidFill>
              <a:latin typeface="Tahoma" pitchFamily="34" charset="0"/>
              <a:ea typeface="MS PGothic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prstClr val="black"/>
                </a:solidFill>
              </a:rPr>
              <a:t>Mining Typed Information Networks @Twitter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7ADB449-2B48-42D0-8DFB-226F3CAEF55E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spcBef>
                <a:spcPct val="0"/>
              </a:spcBef>
              <a:buClrTx/>
              <a:buSzTx/>
              <a:buFontTx/>
              <a:buNone/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 altLang="en-US">
                <a:solidFill>
                  <a:prstClr val="black"/>
                </a:solidFill>
              </a:rPr>
              <a:t>Leman Akoglu</a:t>
            </a:r>
          </a:p>
        </p:txBody>
      </p:sp>
    </p:spTree>
    <p:extLst>
      <p:ext uri="{BB962C8B-B14F-4D97-AF65-F5344CB8AC3E}">
        <p14:creationId xmlns:p14="http://schemas.microsoft.com/office/powerpoint/2010/main" val="388883494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381000" y="190500"/>
            <a:ext cx="8229600" cy="5080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 sz="3000">
              <a:solidFill>
                <a:prstClr val="black"/>
              </a:solidFill>
              <a:latin typeface="Tahoma" pitchFamily="34" charset="0"/>
              <a:ea typeface="MS PGothic" pitchFamily="34" charset="-128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51435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3000">
              <a:solidFill>
                <a:prstClr val="black"/>
              </a:solidFill>
              <a:latin typeface="Tahoma" pitchFamily="34" charset="0"/>
              <a:ea typeface="MS PGothic" pitchFamily="34" charset="-128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31511"/>
            <a:ext cx="2057400" cy="487759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31511"/>
            <a:ext cx="6019800" cy="487759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prstClr val="black"/>
                </a:solidFill>
              </a:rPr>
              <a:t>Mining Typed Information Networks @Twitter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DBB511F-6423-47B3-BE1F-28179F4F65D8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spcBef>
                <a:spcPct val="0"/>
              </a:spcBef>
              <a:buClrTx/>
              <a:buSzTx/>
              <a:buFontTx/>
              <a:buNone/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 altLang="en-US">
                <a:solidFill>
                  <a:prstClr val="black"/>
                </a:solidFill>
              </a:rPr>
              <a:t>Leman Akoglu</a:t>
            </a:r>
          </a:p>
        </p:txBody>
      </p:sp>
    </p:spTree>
    <p:extLst>
      <p:ext uri="{BB962C8B-B14F-4D97-AF65-F5344CB8AC3E}">
        <p14:creationId xmlns:p14="http://schemas.microsoft.com/office/powerpoint/2010/main" val="146298053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7"/>
          <p:cNvSpPr>
            <a:spLocks noChangeArrowheads="1"/>
          </p:cNvSpPr>
          <p:nvPr userDrawn="1"/>
        </p:nvSpPr>
        <p:spPr bwMode="auto">
          <a:xfrm>
            <a:off x="511175" y="882386"/>
            <a:ext cx="8218488" cy="754063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rgbClr val="C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 sz="3000">
              <a:solidFill>
                <a:prstClr val="black"/>
              </a:solidFill>
              <a:latin typeface="Tahoma" pitchFamily="34" charset="0"/>
              <a:ea typeface="MS PGothic" pitchFamily="34" charset="-128"/>
            </a:endParaRPr>
          </a:p>
        </p:txBody>
      </p:sp>
      <p:sp>
        <p:nvSpPr>
          <p:cNvPr id="64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50572" y="2888343"/>
            <a:ext cx="6553200" cy="14605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prstClr val="black"/>
                </a:solidFill>
              </a:rPr>
              <a:t>Leman Akoglu</a:t>
            </a:r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5203032"/>
            <a:ext cx="28956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prstClr val="black"/>
                </a:solidFill>
              </a:rPr>
              <a:t>Mining Typed Information Networks @Twitter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48B378-67AB-4E81-B769-73B32D4F5591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24325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7"/>
          <p:cNvSpPr>
            <a:spLocks noChangeArrowheads="1"/>
          </p:cNvSpPr>
          <p:nvPr/>
        </p:nvSpPr>
        <p:spPr bwMode="auto">
          <a:xfrm>
            <a:off x="968376" y="914136"/>
            <a:ext cx="7453313" cy="777875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rgbClr val="C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 sz="3000">
              <a:solidFill>
                <a:prstClr val="black"/>
              </a:solidFill>
              <a:latin typeface="Tahoma" pitchFamily="34" charset="0"/>
              <a:ea typeface="MS PGothic" pitchFamily="34" charset="-128"/>
            </a:endParaRPr>
          </a:p>
        </p:txBody>
      </p:sp>
      <p:sp>
        <p:nvSpPr>
          <p:cNvPr id="4" name="Line 8"/>
          <p:cNvSpPr>
            <a:spLocks noChangeShapeType="1"/>
          </p:cNvSpPr>
          <p:nvPr/>
        </p:nvSpPr>
        <p:spPr bwMode="auto">
          <a:xfrm>
            <a:off x="1417639" y="2491053"/>
            <a:ext cx="6950075" cy="0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3000">
              <a:solidFill>
                <a:prstClr val="black"/>
              </a:solidFill>
              <a:latin typeface="Tahoma" pitchFamily="34" charset="0"/>
              <a:ea typeface="MS PGothic" pitchFamily="34" charset="-128"/>
            </a:endParaRPr>
          </a:p>
        </p:txBody>
      </p:sp>
      <p:sp>
        <p:nvSpPr>
          <p:cNvPr id="64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50572" y="2888343"/>
            <a:ext cx="6553200" cy="14605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prstClr val="black"/>
                </a:solidFill>
              </a:rPr>
              <a:t>Leman Akoglu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5203032"/>
            <a:ext cx="28956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prstClr val="black"/>
                </a:solidFill>
              </a:rPr>
              <a:t>Mining Typed Information Networks @Twitter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A7BF74-7379-4656-9781-DFB19B829F12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754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" y="182880"/>
            <a:ext cx="8770619" cy="330860"/>
          </a:xfrm>
        </p:spPr>
        <p:txBody>
          <a:bodyPr/>
          <a:lstStyle>
            <a:lvl1pPr>
              <a:defRPr spc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564" y="1162050"/>
            <a:ext cx="8770936" cy="3473451"/>
          </a:xfrm>
        </p:spPr>
        <p:txBody>
          <a:bodyPr/>
          <a:lstStyle>
            <a:lvl1pPr marL="228600" indent="-228600">
              <a:defRPr spc="0"/>
            </a:lvl1pPr>
            <a:lvl2pPr marL="466725" indent="-219075">
              <a:tabLst/>
              <a:defRPr spc="0"/>
            </a:lvl2pPr>
            <a:lvl3pPr marL="676275" indent="-200025">
              <a:defRPr spc="0"/>
            </a:lvl3pPr>
            <a:lvl4pPr>
              <a:defRPr spc="0"/>
            </a:lvl4pPr>
            <a:lvl5pPr>
              <a:defRPr spc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1892595" y="5443415"/>
            <a:ext cx="184731" cy="2154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180975" y="512064"/>
            <a:ext cx="8772525" cy="371475"/>
          </a:xfrm>
        </p:spPr>
        <p:txBody>
          <a:bodyPr/>
          <a:lstStyle>
            <a:lvl1pPr marL="0" indent="0">
              <a:buFontTx/>
              <a:buNone/>
              <a:defRPr sz="1800" i="1">
                <a:latin typeface="Arial" pitchFamily="34" charset="0"/>
                <a:cs typeface="Arial" pitchFamily="34" charset="0"/>
              </a:defRPr>
            </a:lvl1pPr>
            <a:lvl2pPr marL="276225" indent="0">
              <a:buFontTx/>
              <a:buNone/>
              <a:defRPr i="1">
                <a:latin typeface="Arial" pitchFamily="34" charset="0"/>
                <a:cs typeface="Arial" pitchFamily="34" charset="0"/>
              </a:defRPr>
            </a:lvl2pPr>
            <a:lvl3pPr marL="492125" indent="0">
              <a:buFontTx/>
              <a:buNone/>
              <a:defRPr i="1">
                <a:latin typeface="Arial" pitchFamily="34" charset="0"/>
                <a:cs typeface="Arial" pitchFamily="34" charset="0"/>
              </a:defRPr>
            </a:lvl3pPr>
            <a:lvl4pPr marL="1030287" indent="0">
              <a:buFontTx/>
              <a:buNone/>
              <a:defRPr i="1">
                <a:latin typeface="Arial" pitchFamily="34" charset="0"/>
                <a:cs typeface="Arial" pitchFamily="34" charset="0"/>
              </a:defRPr>
            </a:lvl4pPr>
            <a:lvl5pPr marL="1376362" indent="0">
              <a:buFontTx/>
              <a:buNone/>
              <a:defRPr i="1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75016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975" y="182880"/>
            <a:ext cx="8772525" cy="330729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976" y="1162050"/>
            <a:ext cx="8772524" cy="3473451"/>
          </a:xfrm>
        </p:spPr>
        <p:txBody>
          <a:bodyPr/>
          <a:lstStyle>
            <a:lvl1pPr marL="228600" indent="-228600">
              <a:defRPr baseline="0"/>
            </a:lvl1pPr>
            <a:lvl2pPr marL="466725" indent="-219075">
              <a:tabLst>
                <a:tab pos="352425" algn="l"/>
              </a:tabLst>
              <a:defRPr baseline="0"/>
            </a:lvl2pPr>
            <a:lvl3pPr marL="676275" indent="-200025">
              <a:defRPr baseline="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892595" y="5443415"/>
            <a:ext cx="184731" cy="2154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0317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Two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562" y="182880"/>
            <a:ext cx="8770937" cy="330729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82562" y="1162050"/>
            <a:ext cx="4308254" cy="3473451"/>
          </a:xfrm>
        </p:spPr>
        <p:txBody>
          <a:bodyPr/>
          <a:lstStyle>
            <a:lvl1pPr marL="228600" indent="-228600">
              <a:defRPr baseline="0"/>
            </a:lvl1pPr>
            <a:lvl2pPr marL="466725" indent="-219075">
              <a:defRPr baseline="0"/>
            </a:lvl2pPr>
            <a:lvl3pPr marL="676275" indent="-200025">
              <a:defRPr baseline="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3703" y="1162050"/>
            <a:ext cx="4308254" cy="3473451"/>
          </a:xfrm>
        </p:spPr>
        <p:txBody>
          <a:bodyPr/>
          <a:lstStyle>
            <a:lvl1pPr marL="239713" indent="-239713">
              <a:defRPr baseline="0"/>
            </a:lvl1pPr>
            <a:lvl2pPr marL="457200" indent="-200025">
              <a:defRPr baseline="0"/>
            </a:lvl2pPr>
            <a:lvl3pPr marL="762000" indent="-212725">
              <a:defRPr baseline="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92595" y="5443415"/>
            <a:ext cx="184731" cy="2154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182881" y="514351"/>
            <a:ext cx="8780144" cy="361950"/>
          </a:xfrm>
        </p:spPr>
        <p:txBody>
          <a:bodyPr/>
          <a:lstStyle>
            <a:lvl1pPr marL="0" indent="0">
              <a:buFontTx/>
              <a:buNone/>
              <a:defRPr sz="1800" i="1">
                <a:latin typeface="Arial" pitchFamily="34" charset="0"/>
                <a:cs typeface="Arial" pitchFamily="34" charset="0"/>
              </a:defRPr>
            </a:lvl1pPr>
            <a:lvl2pPr marL="276225" indent="0">
              <a:buFontTx/>
              <a:buNone/>
              <a:defRPr i="1">
                <a:latin typeface="Arial" pitchFamily="34" charset="0"/>
                <a:cs typeface="Arial" pitchFamily="34" charset="0"/>
              </a:defRPr>
            </a:lvl2pPr>
            <a:lvl3pPr marL="492125" indent="0">
              <a:buFontTx/>
              <a:buNone/>
              <a:defRPr i="1">
                <a:latin typeface="Arial" pitchFamily="34" charset="0"/>
                <a:cs typeface="Arial" pitchFamily="34" charset="0"/>
              </a:defRPr>
            </a:lvl3pPr>
            <a:lvl4pPr marL="1030287" indent="0">
              <a:buFontTx/>
              <a:buNone/>
              <a:defRPr i="1">
                <a:latin typeface="Arial" pitchFamily="34" charset="0"/>
                <a:cs typeface="Arial" pitchFamily="34" charset="0"/>
              </a:defRPr>
            </a:lvl4pPr>
            <a:lvl5pPr marL="1376362" indent="0">
              <a:buFontTx/>
              <a:buNone/>
              <a:defRPr i="1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97589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562" y="182880"/>
            <a:ext cx="8770937" cy="330729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82562" y="1162050"/>
            <a:ext cx="4308254" cy="3473451"/>
          </a:xfrm>
        </p:spPr>
        <p:txBody>
          <a:bodyPr/>
          <a:lstStyle>
            <a:lvl1pPr marL="228600" indent="-228600">
              <a:defRPr baseline="0"/>
            </a:lvl1pPr>
            <a:lvl2pPr marL="466725" indent="-219075">
              <a:defRPr baseline="0"/>
            </a:lvl2pPr>
            <a:lvl3pPr marL="676275" indent="-200025">
              <a:defRPr baseline="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3703" y="1162050"/>
            <a:ext cx="4308254" cy="3473451"/>
          </a:xfrm>
        </p:spPr>
        <p:txBody>
          <a:bodyPr/>
          <a:lstStyle>
            <a:lvl1pPr marL="239713" indent="-239713">
              <a:defRPr baseline="0"/>
            </a:lvl1pPr>
            <a:lvl2pPr marL="457200" indent="-200025">
              <a:defRPr baseline="0"/>
            </a:lvl2pPr>
            <a:lvl3pPr marL="762000" indent="-212725">
              <a:defRPr baseline="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1892595" y="5443415"/>
            <a:ext cx="184731" cy="2154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7952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562" y="182880"/>
            <a:ext cx="8770937" cy="330729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82562" y="1162050"/>
            <a:ext cx="8770937" cy="3473451"/>
          </a:xfrm>
        </p:spPr>
        <p:txBody>
          <a:bodyPr/>
          <a:lstStyle>
            <a:lvl1pPr marL="0" indent="0">
              <a:buFontTx/>
              <a:buNone/>
              <a:defRPr baseline="0"/>
            </a:lvl1pPr>
          </a:lstStyle>
          <a:p>
            <a:pPr lvl="0"/>
            <a:r>
              <a:rPr lang="en-US" noProof="0"/>
              <a:t>Click icon to add table</a:t>
            </a:r>
            <a:endParaRPr lang="en-US" noProof="0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1892595" y="5443415"/>
            <a:ext cx="184731" cy="2154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182880" y="514351"/>
            <a:ext cx="8780145" cy="400050"/>
          </a:xfrm>
        </p:spPr>
        <p:txBody>
          <a:bodyPr/>
          <a:lstStyle>
            <a:lvl1pPr marL="0" indent="0">
              <a:buFontTx/>
              <a:buNone/>
              <a:defRPr sz="1800" i="1" baseline="0">
                <a:latin typeface="Arial" pitchFamily="34" charset="0"/>
                <a:cs typeface="Arial" pitchFamily="34" charset="0"/>
              </a:defRPr>
            </a:lvl1pPr>
            <a:lvl2pPr marL="276225" indent="0">
              <a:buFontTx/>
              <a:buNone/>
              <a:defRPr i="1">
                <a:latin typeface="Arial" pitchFamily="34" charset="0"/>
                <a:cs typeface="Arial" pitchFamily="34" charset="0"/>
              </a:defRPr>
            </a:lvl2pPr>
            <a:lvl3pPr marL="492125" indent="0">
              <a:buFontTx/>
              <a:buNone/>
              <a:defRPr i="1">
                <a:latin typeface="Arial" pitchFamily="34" charset="0"/>
                <a:cs typeface="Arial" pitchFamily="34" charset="0"/>
              </a:defRPr>
            </a:lvl3pPr>
            <a:lvl4pPr marL="1030287" indent="0">
              <a:buFontTx/>
              <a:buNone/>
              <a:defRPr i="1">
                <a:latin typeface="Arial" pitchFamily="34" charset="0"/>
                <a:cs typeface="Arial" pitchFamily="34" charset="0"/>
              </a:defRPr>
            </a:lvl4pPr>
            <a:lvl5pPr marL="1376362" indent="0">
              <a:buFontTx/>
              <a:buNone/>
              <a:defRPr i="1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92337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562" y="182880"/>
            <a:ext cx="8770937" cy="330729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82562" y="1162050"/>
            <a:ext cx="8770937" cy="3473451"/>
          </a:xfrm>
        </p:spPr>
        <p:txBody>
          <a:bodyPr/>
          <a:lstStyle>
            <a:lvl1pPr marL="0" indent="0">
              <a:buFontTx/>
              <a:buNone/>
              <a:defRPr baseline="0"/>
            </a:lvl1pPr>
          </a:lstStyle>
          <a:p>
            <a:pPr lvl="0"/>
            <a:r>
              <a:rPr lang="en-US" noProof="0"/>
              <a:t>Click icon to add table</a:t>
            </a:r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892595" y="5443415"/>
            <a:ext cx="184731" cy="2154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570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1.xml"/><Relationship Id="rId16" Type="http://schemas.openxmlformats.org/officeDocument/2006/relationships/image" Target="../media/image12.jpeg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0" y="5372100"/>
            <a:ext cx="9144000" cy="342900"/>
          </a:xfrm>
          <a:prstGeom prst="rect">
            <a:avLst/>
          </a:prstGeom>
          <a:gradFill flip="none" rotWithShape="1">
            <a:gsLst>
              <a:gs pos="0">
                <a:srgbClr val="004266"/>
              </a:gs>
              <a:gs pos="100000">
                <a:srgbClr val="0081D0"/>
              </a:gs>
            </a:gsLst>
            <a:lin ang="0" scaled="1"/>
            <a:tileRect/>
          </a:gradFill>
          <a:ln w="1905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82562" y="182880"/>
            <a:ext cx="8732838" cy="330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82562" y="1162049"/>
            <a:ext cx="8770938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676167" y="5443415"/>
            <a:ext cx="382108" cy="21544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spAutoFit/>
          </a:bodyPr>
          <a:lstStyle>
            <a:defPPr>
              <a:defRPr lang="en-US"/>
            </a:defPPr>
            <a:lvl1pPr algn="r">
              <a:defRPr sz="900">
                <a:solidFill>
                  <a:schemeClr val="bg1"/>
                </a:solidFill>
              </a:defRPr>
            </a:lvl1pPr>
          </a:lstStyle>
          <a:p>
            <a:pPr lvl="0"/>
            <a:fld id="{CE218DA5-D4F9-4887-BC40-1B240FFA5EE0}" type="slidenum">
              <a:rPr lang="en-US" sz="8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 lvl="0"/>
              <a:t>‹#›</a:t>
            </a:fld>
            <a:endParaRPr lang="en-US" sz="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6865" name="Picture 1" descr="C:\Users\mtc\Documents\work\cybersecurity\2015-01-10_darpa-baa\template\logos\ibm-research.png"/>
          <p:cNvPicPr>
            <a:picLocks noChangeAspect="1" noChangeArrowheads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1135075" y="5471550"/>
            <a:ext cx="1191820" cy="144000"/>
          </a:xfrm>
          <a:prstGeom prst="rect">
            <a:avLst/>
          </a:prstGeom>
          <a:noFill/>
        </p:spPr>
      </p:pic>
      <p:pic>
        <p:nvPicPr>
          <p:cNvPr id="36866" name="Picture 2" descr="C:\Users\mtc\Documents\work\cybersecurity\2015-01-10_darpa-baa\template\logos\darpa.png"/>
          <p:cNvPicPr>
            <a:picLocks noChangeAspect="1" noChangeArrowheads="1"/>
          </p:cNvPicPr>
          <p:nvPr userDrawn="1"/>
        </p:nvPicPr>
        <p:blipFill>
          <a:blip r:embed="rId16"/>
          <a:srcRect/>
          <a:stretch>
            <a:fillRect/>
          </a:stretch>
        </p:blipFill>
        <p:spPr bwMode="auto">
          <a:xfrm>
            <a:off x="169487" y="5405131"/>
            <a:ext cx="599246" cy="276838"/>
          </a:xfrm>
          <a:prstGeom prst="rect">
            <a:avLst/>
          </a:prstGeom>
          <a:noFill/>
        </p:spPr>
      </p:pic>
      <p:pic>
        <p:nvPicPr>
          <p:cNvPr id="36867" name="Picture 3" descr="C:\Users\mtc\Documents\work\cybersecurity\2015-01-10_darpa-baa\template\logos\uic.png"/>
          <p:cNvPicPr>
            <a:picLocks noChangeAspect="1" noChangeArrowheads="1"/>
          </p:cNvPicPr>
          <p:nvPr userDrawn="1"/>
        </p:nvPicPr>
        <p:blipFill>
          <a:blip r:embed="rId17"/>
          <a:srcRect/>
          <a:stretch>
            <a:fillRect/>
          </a:stretch>
        </p:blipFill>
        <p:spPr bwMode="auto">
          <a:xfrm>
            <a:off x="5569332" y="5453550"/>
            <a:ext cx="1288668" cy="180000"/>
          </a:xfrm>
          <a:prstGeom prst="rect">
            <a:avLst/>
          </a:prstGeom>
          <a:noFill/>
        </p:spPr>
      </p:pic>
      <p:pic>
        <p:nvPicPr>
          <p:cNvPr id="36868" name="Picture 4" descr="C:\Users\mtc\Documents\work\cybersecurity\2015-01-10_darpa-baa\template\logos\suny.png"/>
          <p:cNvPicPr>
            <a:picLocks noChangeAspect="1" noChangeArrowheads="1"/>
          </p:cNvPicPr>
          <p:nvPr userDrawn="1"/>
        </p:nvPicPr>
        <p:blipFill>
          <a:blip r:embed="rId18"/>
          <a:srcRect/>
          <a:stretch>
            <a:fillRect/>
          </a:stretch>
        </p:blipFill>
        <p:spPr bwMode="auto">
          <a:xfrm>
            <a:off x="2759083" y="5435550"/>
            <a:ext cx="771669" cy="216000"/>
          </a:xfrm>
          <a:prstGeom prst="rect">
            <a:avLst/>
          </a:prstGeom>
          <a:noFill/>
        </p:spPr>
      </p:pic>
      <p:pic>
        <p:nvPicPr>
          <p:cNvPr id="36869" name="Picture 5" descr="C:\Users\mtc\Documents\work\cybersecurity\2015-01-10_darpa-baa\template\logos\nwu.png"/>
          <p:cNvPicPr>
            <a:picLocks noChangeAspect="1" noChangeArrowheads="1"/>
          </p:cNvPicPr>
          <p:nvPr userDrawn="1"/>
        </p:nvPicPr>
        <p:blipFill>
          <a:blip r:embed="rId19"/>
          <a:srcRect/>
          <a:stretch>
            <a:fillRect/>
          </a:stretch>
        </p:blipFill>
        <p:spPr bwMode="auto">
          <a:xfrm>
            <a:off x="3962940" y="5435550"/>
            <a:ext cx="1174206" cy="216000"/>
          </a:xfrm>
          <a:prstGeom prst="rect">
            <a:avLst/>
          </a:prstGeom>
          <a:noFill/>
        </p:spPr>
      </p:pic>
      <p:cxnSp>
        <p:nvCxnSpPr>
          <p:cNvPr id="14" name="Straight Connector 13"/>
          <p:cNvCxnSpPr/>
          <p:nvPr userDrawn="1"/>
        </p:nvCxnSpPr>
        <p:spPr bwMode="auto">
          <a:xfrm>
            <a:off x="2542989" y="5471550"/>
            <a:ext cx="0" cy="144000"/>
          </a:xfrm>
          <a:prstGeom prst="line">
            <a:avLst/>
          </a:prstGeom>
          <a:noFill/>
          <a:ln w="3175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5" name="Straight Connector 14"/>
          <p:cNvCxnSpPr/>
          <p:nvPr userDrawn="1"/>
        </p:nvCxnSpPr>
        <p:spPr bwMode="auto">
          <a:xfrm>
            <a:off x="3746846" y="5471550"/>
            <a:ext cx="0" cy="144000"/>
          </a:xfrm>
          <a:prstGeom prst="line">
            <a:avLst/>
          </a:prstGeom>
          <a:noFill/>
          <a:ln w="3175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6" name="Straight Connector 15"/>
          <p:cNvCxnSpPr/>
          <p:nvPr userDrawn="1"/>
        </p:nvCxnSpPr>
        <p:spPr bwMode="auto">
          <a:xfrm>
            <a:off x="5353240" y="5471550"/>
            <a:ext cx="0" cy="144000"/>
          </a:xfrm>
          <a:prstGeom prst="line">
            <a:avLst/>
          </a:prstGeom>
          <a:noFill/>
          <a:ln w="3175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7" name="Straight Connector 16"/>
          <p:cNvCxnSpPr/>
          <p:nvPr userDrawn="1"/>
        </p:nvCxnSpPr>
        <p:spPr bwMode="auto">
          <a:xfrm>
            <a:off x="918981" y="5471550"/>
            <a:ext cx="0" cy="144000"/>
          </a:xfrm>
          <a:prstGeom prst="line">
            <a:avLst/>
          </a:prstGeom>
          <a:noFill/>
          <a:ln w="3175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89" r:id="rId2"/>
    <p:sldLayoutId id="2147483790" r:id="rId3"/>
    <p:sldLayoutId id="2147483800" r:id="rId4"/>
    <p:sldLayoutId id="2147483785" r:id="rId5"/>
    <p:sldLayoutId id="2147483786" r:id="rId6"/>
    <p:sldLayoutId id="2147483799" r:id="rId7"/>
    <p:sldLayoutId id="2147483787" r:id="rId8"/>
    <p:sldLayoutId id="2147483801" r:id="rId9"/>
    <p:sldLayoutId id="2147483792" r:id="rId10"/>
    <p:sldLayoutId id="2147483803" r:id="rId11"/>
    <p:sldLayoutId id="2147483814" r:id="rId12"/>
    <p:sldLayoutId id="2147483845" r:id="rId13"/>
  </p:sldLayoutIdLst>
  <p:hf sldNum="0"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 kern="1300" spc="0" baseline="0">
          <a:solidFill>
            <a:schemeClr val="bg2"/>
          </a:solidFill>
          <a:latin typeface="Arial" pitchFamily="34" charset="0"/>
          <a:ea typeface="ＭＳ Ｐゴシック" pitchFamily="34" charset="-128"/>
          <a:cs typeface="Arial" pitchFamily="34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rgbClr val="7889FB"/>
          </a:solidFill>
          <a:latin typeface="Arial" charset="0"/>
          <a:ea typeface="ＭＳ Ｐゴシック" pitchFamily="34" charset="-128"/>
          <a:cs typeface="MS PGothic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rgbClr val="7889FB"/>
          </a:solidFill>
          <a:latin typeface="Arial" charset="0"/>
          <a:ea typeface="ＭＳ Ｐゴシック" pitchFamily="34" charset="-128"/>
          <a:cs typeface="MS PGothic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rgbClr val="7889FB"/>
          </a:solidFill>
          <a:latin typeface="Arial" charset="0"/>
          <a:ea typeface="ＭＳ Ｐゴシック" pitchFamily="34" charset="-128"/>
          <a:cs typeface="MS PGothic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rgbClr val="7889FB"/>
          </a:solidFill>
          <a:latin typeface="Arial" charset="0"/>
          <a:ea typeface="ＭＳ Ｐゴシック" pitchFamily="34" charset="-128"/>
          <a:cs typeface="MS PGothic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hlink"/>
          </a:solidFill>
          <a:latin typeface="Arial" charset="0"/>
          <a:ea typeface="ＭＳ Ｐゴシック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hlink"/>
          </a:solidFill>
          <a:latin typeface="Arial" charset="0"/>
          <a:ea typeface="ＭＳ Ｐゴシック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hlink"/>
          </a:solidFill>
          <a:latin typeface="Arial" charset="0"/>
          <a:ea typeface="ＭＳ Ｐゴシック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hlink"/>
          </a:solidFill>
          <a:latin typeface="Arial" charset="0"/>
          <a:ea typeface="ＭＳ Ｐゴシック" charset="0"/>
        </a:defRPr>
      </a:lvl9pPr>
    </p:titleStyle>
    <p:bodyStyle>
      <a:lvl1pPr marL="238125" indent="-238125" algn="l" rtl="0" eaLnBrk="1" fontAlgn="base" hangingPunct="1">
        <a:spcBef>
          <a:spcPts val="5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600" kern="1200" spc="0" baseline="0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1pPr>
      <a:lvl2pPr marL="495300" indent="-219075" algn="l" rtl="0" eaLnBrk="1" fontAlgn="base" hangingPunct="1">
        <a:spcBef>
          <a:spcPts val="300"/>
        </a:spcBef>
        <a:spcAft>
          <a:spcPct val="0"/>
        </a:spcAft>
        <a:buClr>
          <a:schemeClr val="tx1"/>
        </a:buClr>
        <a:buFont typeface="Arial" pitchFamily="34" charset="0"/>
        <a:buChar char="–"/>
        <a:defRPr sz="1400" kern="1200" spc="0" baseline="0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2pPr>
      <a:lvl3pPr marL="665163" indent="-173038" algn="l" rtl="0" eaLnBrk="1" fontAlgn="base" hangingPunct="1">
        <a:spcBef>
          <a:spcPts val="300"/>
        </a:spcBef>
        <a:spcAft>
          <a:spcPct val="0"/>
        </a:spcAft>
        <a:buClr>
          <a:schemeClr val="tx1"/>
        </a:buClr>
        <a:buChar char="•"/>
        <a:defRPr sz="1400" kern="1200" spc="0" baseline="0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3pPr>
      <a:lvl4pPr marL="1203325" indent="-173038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–"/>
        <a:defRPr sz="1600">
          <a:solidFill>
            <a:schemeClr val="bg1"/>
          </a:solidFill>
          <a:latin typeface="+mn-lt"/>
          <a:ea typeface="ＭＳ Ｐゴシック" pitchFamily="34" charset="-128"/>
          <a:cs typeface="MS PGothic" charset="0"/>
        </a:defRPr>
      </a:lvl4pPr>
      <a:lvl5pPr marL="1539875" indent="-163513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»"/>
        <a:defRPr sz="1600">
          <a:solidFill>
            <a:schemeClr val="bg1"/>
          </a:solidFill>
          <a:latin typeface="+mn-lt"/>
          <a:ea typeface="ＭＳ Ｐゴシック" pitchFamily="34" charset="-128"/>
          <a:cs typeface="MS PGothic" charset="0"/>
        </a:defRPr>
      </a:lvl5pPr>
      <a:lvl6pPr marL="1997075" indent="-163513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»"/>
        <a:defRPr sz="1600">
          <a:solidFill>
            <a:schemeClr val="bg1"/>
          </a:solidFill>
          <a:latin typeface="+mn-lt"/>
          <a:ea typeface="+mn-ea"/>
        </a:defRPr>
      </a:lvl6pPr>
      <a:lvl7pPr marL="2454275" indent="-163513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»"/>
        <a:defRPr sz="1600">
          <a:solidFill>
            <a:schemeClr val="bg1"/>
          </a:solidFill>
          <a:latin typeface="+mn-lt"/>
          <a:ea typeface="+mn-ea"/>
        </a:defRPr>
      </a:lvl7pPr>
      <a:lvl8pPr marL="2911475" indent="-163513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»"/>
        <a:defRPr sz="1600">
          <a:solidFill>
            <a:schemeClr val="bg1"/>
          </a:solidFill>
          <a:latin typeface="+mn-lt"/>
          <a:ea typeface="+mn-ea"/>
        </a:defRPr>
      </a:lvl8pPr>
      <a:lvl9pPr marL="3368675" indent="-163513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»"/>
        <a:defRPr sz="16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"/>
          <p:cNvSpPr>
            <a:spLocks noChangeArrowheads="1"/>
          </p:cNvSpPr>
          <p:nvPr userDrawn="1"/>
        </p:nvSpPr>
        <p:spPr bwMode="auto">
          <a:xfrm>
            <a:off x="16" y="0"/>
            <a:ext cx="454937" cy="57150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lIns="71332" tIns="35666" rIns="71332" bIns="35666"/>
          <a:lstStyle/>
          <a:p>
            <a:pPr>
              <a:lnSpc>
                <a:spcPct val="90000"/>
              </a:lnSpc>
              <a:defRPr/>
            </a:pPr>
            <a:endParaRPr lang="en-US" sz="1700">
              <a:solidFill>
                <a:srgbClr val="7889FB"/>
              </a:solidFill>
              <a:latin typeface="Arial" charset="0"/>
              <a:ea typeface="+mn-ea"/>
            </a:endParaRPr>
          </a:p>
        </p:txBody>
      </p:sp>
      <p:sp>
        <p:nvSpPr>
          <p:cNvPr id="51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4674" y="1562366"/>
            <a:ext cx="8304390" cy="3733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1332" tIns="35666" rIns="71332" bIns="3566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</p:txBody>
      </p:sp>
      <p:sp>
        <p:nvSpPr>
          <p:cNvPr id="5127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384674" y="494775"/>
            <a:ext cx="8304390" cy="533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1332" tIns="35666" rIns="71332" bIns="3566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5626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700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700">
          <a:solidFill>
            <a:schemeClr val="hlink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700">
          <a:solidFill>
            <a:schemeClr val="hlink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700">
          <a:solidFill>
            <a:schemeClr val="hlink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700">
          <a:solidFill>
            <a:schemeClr val="hlink"/>
          </a:solidFill>
          <a:latin typeface="Arial" pitchFamily="34" charset="0"/>
          <a:cs typeface="Arial" pitchFamily="34" charset="0"/>
        </a:defRPr>
      </a:lvl5pPr>
      <a:lvl6pPr marL="356662" algn="l" rtl="0" fontAlgn="base">
        <a:lnSpc>
          <a:spcPct val="90000"/>
        </a:lnSpc>
        <a:spcBef>
          <a:spcPct val="0"/>
        </a:spcBef>
        <a:spcAft>
          <a:spcPct val="0"/>
        </a:spcAft>
        <a:defRPr sz="1700">
          <a:solidFill>
            <a:schemeClr val="hlink"/>
          </a:solidFill>
          <a:latin typeface="Arial" pitchFamily="34" charset="0"/>
          <a:cs typeface="Arial" pitchFamily="34" charset="0"/>
        </a:defRPr>
      </a:lvl6pPr>
      <a:lvl7pPr marL="713323" algn="l" rtl="0" fontAlgn="base">
        <a:lnSpc>
          <a:spcPct val="90000"/>
        </a:lnSpc>
        <a:spcBef>
          <a:spcPct val="0"/>
        </a:spcBef>
        <a:spcAft>
          <a:spcPct val="0"/>
        </a:spcAft>
        <a:defRPr sz="1700">
          <a:solidFill>
            <a:schemeClr val="hlink"/>
          </a:solidFill>
          <a:latin typeface="Arial" pitchFamily="34" charset="0"/>
          <a:cs typeface="Arial" pitchFamily="34" charset="0"/>
        </a:defRPr>
      </a:lvl7pPr>
      <a:lvl8pPr marL="1069985" algn="l" rtl="0" fontAlgn="base">
        <a:lnSpc>
          <a:spcPct val="90000"/>
        </a:lnSpc>
        <a:spcBef>
          <a:spcPct val="0"/>
        </a:spcBef>
        <a:spcAft>
          <a:spcPct val="0"/>
        </a:spcAft>
        <a:defRPr sz="1700">
          <a:solidFill>
            <a:schemeClr val="hlink"/>
          </a:solidFill>
          <a:latin typeface="Arial" pitchFamily="34" charset="0"/>
          <a:cs typeface="Arial" pitchFamily="34" charset="0"/>
        </a:defRPr>
      </a:lvl8pPr>
      <a:lvl9pPr marL="1426647" algn="l" rtl="0" fontAlgn="base">
        <a:lnSpc>
          <a:spcPct val="90000"/>
        </a:lnSpc>
        <a:spcBef>
          <a:spcPct val="0"/>
        </a:spcBef>
        <a:spcAft>
          <a:spcPct val="0"/>
        </a:spcAft>
        <a:defRPr sz="1700">
          <a:solidFill>
            <a:schemeClr val="hlink"/>
          </a:solidFill>
          <a:latin typeface="Arial" pitchFamily="34" charset="0"/>
          <a:cs typeface="Arial" pitchFamily="34" charset="0"/>
        </a:defRPr>
      </a:lvl9pPr>
    </p:titleStyle>
    <p:bodyStyle>
      <a:lvl1pPr marL="134987" indent="-134987" algn="l" rtl="0" eaLnBrk="0" fontAlgn="base" hangingPunct="0">
        <a:spcBef>
          <a:spcPts val="78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200">
          <a:solidFill>
            <a:schemeClr val="tx1"/>
          </a:solidFill>
          <a:latin typeface="+mn-lt"/>
          <a:ea typeface="+mn-ea"/>
          <a:cs typeface="+mn-cs"/>
        </a:defRPr>
      </a:lvl1pPr>
      <a:lvl2pPr marL="397530" indent="-127556"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–"/>
        <a:defRPr sz="1200">
          <a:solidFill>
            <a:schemeClr val="tx1"/>
          </a:solidFill>
          <a:latin typeface="+mn-lt"/>
          <a:cs typeface="+mn-cs"/>
        </a:defRPr>
      </a:lvl2pPr>
      <a:lvl3pPr marL="667503" indent="-134987"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buChar char="•"/>
        <a:defRPr sz="1200">
          <a:solidFill>
            <a:schemeClr val="tx1"/>
          </a:solidFill>
          <a:latin typeface="+mn-lt"/>
          <a:cs typeface="+mn-cs"/>
        </a:defRPr>
      </a:lvl3pPr>
      <a:lvl4pPr marL="938714" indent="-134987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–"/>
        <a:defRPr sz="1200">
          <a:solidFill>
            <a:schemeClr val="bg1"/>
          </a:solidFill>
          <a:latin typeface="+mn-lt"/>
          <a:cs typeface="+mn-cs"/>
        </a:defRPr>
      </a:lvl4pPr>
      <a:lvl5pPr marL="1201256" indent="-127556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»"/>
        <a:defRPr sz="1200">
          <a:solidFill>
            <a:schemeClr val="bg1"/>
          </a:solidFill>
          <a:latin typeface="+mn-lt"/>
          <a:cs typeface="+mn-cs"/>
        </a:defRPr>
      </a:lvl5pPr>
      <a:lvl6pPr marL="1557918" indent="-127556" algn="l" rtl="0" fontAlgn="base">
        <a:spcBef>
          <a:spcPct val="20000"/>
        </a:spcBef>
        <a:spcAft>
          <a:spcPct val="0"/>
        </a:spcAft>
        <a:buClr>
          <a:schemeClr val="bg1"/>
        </a:buClr>
        <a:buChar char="»"/>
        <a:defRPr sz="1200">
          <a:solidFill>
            <a:schemeClr val="bg1"/>
          </a:solidFill>
          <a:latin typeface="+mn-lt"/>
          <a:cs typeface="+mn-cs"/>
        </a:defRPr>
      </a:lvl6pPr>
      <a:lvl7pPr marL="1914580" indent="-127556" algn="l" rtl="0" fontAlgn="base">
        <a:spcBef>
          <a:spcPct val="20000"/>
        </a:spcBef>
        <a:spcAft>
          <a:spcPct val="0"/>
        </a:spcAft>
        <a:buClr>
          <a:schemeClr val="bg1"/>
        </a:buClr>
        <a:buChar char="»"/>
        <a:defRPr sz="1200">
          <a:solidFill>
            <a:schemeClr val="bg1"/>
          </a:solidFill>
          <a:latin typeface="+mn-lt"/>
          <a:cs typeface="+mn-cs"/>
        </a:defRPr>
      </a:lvl7pPr>
      <a:lvl8pPr marL="2271242" indent="-127556" algn="l" rtl="0" fontAlgn="base">
        <a:spcBef>
          <a:spcPct val="20000"/>
        </a:spcBef>
        <a:spcAft>
          <a:spcPct val="0"/>
        </a:spcAft>
        <a:buClr>
          <a:schemeClr val="bg1"/>
        </a:buClr>
        <a:buChar char="»"/>
        <a:defRPr sz="1200">
          <a:solidFill>
            <a:schemeClr val="bg1"/>
          </a:solidFill>
          <a:latin typeface="+mn-lt"/>
          <a:cs typeface="+mn-cs"/>
        </a:defRPr>
      </a:lvl8pPr>
      <a:lvl9pPr marL="2627903" indent="-127556" algn="l" rtl="0" fontAlgn="base">
        <a:spcBef>
          <a:spcPct val="20000"/>
        </a:spcBef>
        <a:spcAft>
          <a:spcPct val="0"/>
        </a:spcAft>
        <a:buClr>
          <a:schemeClr val="bg1"/>
        </a:buClr>
        <a:buChar char="»"/>
        <a:defRPr sz="1200">
          <a:solidFill>
            <a:schemeClr val="bg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71332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62" algn="l" defTabSz="71332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323" algn="l" defTabSz="71332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985" algn="l" defTabSz="71332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647" algn="l" defTabSz="71332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309" algn="l" defTabSz="71332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970" algn="l" defTabSz="71332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632" algn="l" defTabSz="71332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3294" algn="l" defTabSz="71332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31511"/>
            <a:ext cx="8229600" cy="640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853282"/>
            <a:ext cx="8229600" cy="441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4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5337969"/>
            <a:ext cx="1676400" cy="273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ClrTx/>
              <a:buSzTx/>
              <a:buFontTx/>
              <a:buNone/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altLang="en-US">
                <a:solidFill>
                  <a:prstClr val="black"/>
                </a:solidFill>
              </a:rPr>
              <a:t>Leman Akoglu</a:t>
            </a:r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64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93964" y="5337969"/>
            <a:ext cx="4156075" cy="273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buClrTx/>
              <a:buSzTx/>
              <a:buFontTx/>
              <a:buNone/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altLang="en-US">
                <a:solidFill>
                  <a:prstClr val="black"/>
                </a:solidFill>
              </a:rPr>
              <a:t>Mining Anomalous Graphs from Edge Streams</a:t>
            </a:r>
          </a:p>
        </p:txBody>
      </p:sp>
      <p:sp>
        <p:nvSpPr>
          <p:cNvPr id="64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5337969"/>
            <a:ext cx="1689100" cy="273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</a:defRPr>
            </a:lvl1pPr>
          </a:lstStyle>
          <a:p>
            <a:fld id="{1082ED23-58EC-40F6-8BFF-0E66CA9E25AC}" type="slidenum">
              <a:rPr lang="en-US" altLang="en-US" smtClean="0">
                <a:solidFill>
                  <a:prstClr val="black"/>
                </a:solidFill>
                <a:ea typeface="MS PGothic" pitchFamily="34" charset="-128"/>
              </a:rPr>
              <a:pPr/>
              <a:t>‹#›</a:t>
            </a:fld>
            <a:endParaRPr lang="en-US" alt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1031" name="Freeform 7"/>
          <p:cNvSpPr>
            <a:spLocks noChangeArrowheads="1"/>
          </p:cNvSpPr>
          <p:nvPr/>
        </p:nvSpPr>
        <p:spPr bwMode="auto">
          <a:xfrm>
            <a:off x="457200" y="209021"/>
            <a:ext cx="8242300" cy="489479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 sz="3000">
              <a:solidFill>
                <a:prstClr val="black"/>
              </a:solidFill>
              <a:latin typeface="Tahoma" pitchFamily="34" charset="0"/>
              <a:ea typeface="MS PGothic" pitchFamily="34" charset="-128"/>
            </a:endParaRP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469900" y="52705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3000">
              <a:solidFill>
                <a:prstClr val="black"/>
              </a:solidFill>
              <a:latin typeface="Tahoma" pitchFamily="34" charset="0"/>
              <a:ea typeface="MS PGothic" pitchFamily="34" charset="-128"/>
            </a:endParaRPr>
          </a:p>
        </p:txBody>
      </p:sp>
      <p:pic>
        <p:nvPicPr>
          <p:cNvPr id="1033" name="Picture 2" descr="SBU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4951" y="388938"/>
            <a:ext cx="809625" cy="752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325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  <p:sldLayoutId id="2147483842" r:id="rId12"/>
    <p:sldLayoutId id="2147483843" r:id="rId13"/>
    <p:sldLayoutId id="2147483844" r:id="rId14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00000"/>
          </a:solidFill>
          <a:latin typeface="+mj-lt"/>
          <a:ea typeface="MS PGothic" pitchFamily="34" charset="-128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00000"/>
          </a:solidFill>
          <a:latin typeface="Corbel" pitchFamily="34" charset="0"/>
          <a:ea typeface="MS PGothic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00000"/>
          </a:solidFill>
          <a:latin typeface="Corbel" pitchFamily="34" charset="0"/>
          <a:ea typeface="MS PGothic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00000"/>
          </a:solidFill>
          <a:latin typeface="Corbel" pitchFamily="34" charset="0"/>
          <a:ea typeface="MS PGothic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00000"/>
          </a:solidFill>
          <a:latin typeface="Corbel" pitchFamily="34" charset="0"/>
          <a:ea typeface="MS PGothic" pitchFamily="34" charset="-128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  <a:ea typeface="MS PGothic" pitchFamily="34" charset="-128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  <a:ea typeface="MS PGothic" pitchFamily="34" charset="-128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openxmlformats.org/officeDocument/2006/relationships/image" Target="../media/image26.tiff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209549" y="1676723"/>
            <a:ext cx="9086851" cy="799777"/>
          </a:xfrm>
        </p:spPr>
        <p:txBody>
          <a:bodyPr/>
          <a:lstStyle/>
          <a:p>
            <a:pPr algn="ctr"/>
            <a:r>
              <a:rPr lang="en-US" sz="3000" dirty="0" err="1"/>
              <a:t>APTShield</a:t>
            </a:r>
            <a:r>
              <a:rPr lang="en-US" sz="3000" dirty="0"/>
              <a:t>: A Fine-grained Detection System for Remote Access Trojan in the APT Attacks</a:t>
            </a:r>
          </a:p>
        </p:txBody>
      </p:sp>
      <p:sp>
        <p:nvSpPr>
          <p:cNvPr id="3" name="Content Placeholder 1"/>
          <p:cNvSpPr txBox="1">
            <a:spLocks/>
          </p:cNvSpPr>
          <p:nvPr/>
        </p:nvSpPr>
        <p:spPr bwMode="auto">
          <a:xfrm>
            <a:off x="304801" y="3314700"/>
            <a:ext cx="4648200" cy="799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rtl="0" eaLnBrk="1" fontAlgn="base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FontTx/>
              <a:buNone/>
              <a:defRPr sz="4000" b="1" i="0" kern="1200" spc="0" baseline="0">
                <a:solidFill>
                  <a:schemeClr val="bg2"/>
                </a:solidFill>
                <a:latin typeface="+mj-lt"/>
                <a:ea typeface="ＭＳ Ｐゴシック" pitchFamily="34" charset="-128"/>
                <a:cs typeface="Arial" pitchFamily="34" charset="0"/>
              </a:defRPr>
            </a:lvl1pPr>
            <a:lvl2pPr marL="495300" indent="-219075" algn="l" rtl="0" eaLnBrk="1" fontAlgn="base" hangingPunct="1"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1400" kern="1200" spc="0" baseline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marL="665163" indent="-173038" algn="l" rtl="0" eaLnBrk="1" fontAlgn="base" hangingPunct="1"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Char char="•"/>
              <a:defRPr sz="1400" kern="1200" spc="0" baseline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marL="1203325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–"/>
              <a:defRPr sz="1600">
                <a:solidFill>
                  <a:schemeClr val="bg1"/>
                </a:solidFill>
                <a:latin typeface="+mn-lt"/>
                <a:ea typeface="ＭＳ Ｐゴシック" pitchFamily="34" charset="-128"/>
                <a:cs typeface="MS PGothic" charset="0"/>
              </a:defRPr>
            </a:lvl4pPr>
            <a:lvl5pPr marL="1539875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latin typeface="+mn-lt"/>
                <a:ea typeface="ＭＳ Ｐゴシック" pitchFamily="34" charset="-128"/>
                <a:cs typeface="MS PGothic" charset="0"/>
              </a:defRPr>
            </a:lvl5pPr>
            <a:lvl6pPr marL="1997075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latin typeface="+mn-lt"/>
                <a:ea typeface="+mn-ea"/>
              </a:defRPr>
            </a:lvl6pPr>
            <a:lvl7pPr marL="2454275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latin typeface="+mn-lt"/>
                <a:ea typeface="+mn-ea"/>
              </a:defRPr>
            </a:lvl7pPr>
            <a:lvl8pPr marL="2911475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latin typeface="+mn-lt"/>
                <a:ea typeface="+mn-ea"/>
              </a:defRPr>
            </a:lvl8pPr>
            <a:lvl9pPr marL="3368675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latin typeface="+mn-lt"/>
                <a:ea typeface="+mn-ea"/>
              </a:defRPr>
            </a:lvl9pPr>
          </a:lstStyle>
          <a:p>
            <a:pPr algn="ctr"/>
            <a:r>
              <a:rPr lang="en-US" sz="3000" dirty="0" smtClean="0"/>
              <a:t>Yan </a:t>
            </a:r>
            <a:r>
              <a:rPr lang="en-US" sz="3000" dirty="0" smtClean="0"/>
              <a:t>Chen</a:t>
            </a:r>
            <a:endParaRPr lang="en-US" sz="3000" dirty="0" smtClean="0"/>
          </a:p>
        </p:txBody>
      </p:sp>
    </p:spTree>
    <p:extLst>
      <p:ext uri="{BB962C8B-B14F-4D97-AF65-F5344CB8AC3E}">
        <p14:creationId xmlns:p14="http://schemas.microsoft.com/office/powerpoint/2010/main" val="7875129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82880"/>
            <a:ext cx="9420225" cy="330729"/>
          </a:xfrm>
        </p:spPr>
        <p:txBody>
          <a:bodyPr/>
          <a:lstStyle/>
          <a:p>
            <a:r>
              <a:rPr lang="en-US" altLang="zh-CN" dirty="0"/>
              <a:t>PHF Detector Generation - Solution</a:t>
            </a:r>
            <a:endParaRPr lang="en-US" dirty="0"/>
          </a:p>
        </p:txBody>
      </p:sp>
      <p:sp>
        <p:nvSpPr>
          <p:cNvPr id="150" name="Rectangle 49"/>
          <p:cNvSpPr/>
          <p:nvPr/>
        </p:nvSpPr>
        <p:spPr>
          <a:xfrm>
            <a:off x="-38099" y="723900"/>
            <a:ext cx="8572499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defTabSz="3657600">
              <a:buClr>
                <a:srgbClr val="0000FF"/>
              </a:buClr>
              <a:buFont typeface="Wingdings" pitchFamily="20" charset="2"/>
              <a:buChar char="v"/>
            </a:pPr>
            <a:r>
              <a:rPr lang="en-US" altLang="zh-CN" sz="2000" dirty="0">
                <a:solidFill>
                  <a:srgbClr val="0000FF"/>
                </a:solidFill>
                <a:ea typeface="宋体" charset="-122"/>
              </a:rPr>
              <a:t>Solution</a:t>
            </a:r>
          </a:p>
          <a:p>
            <a:pPr marL="792000" lvl="1" indent="-360000" defTabSz="3689350">
              <a:buClr>
                <a:schemeClr val="tx1"/>
              </a:buClr>
              <a:buSzPct val="65000"/>
              <a:buFont typeface="Wingdings" pitchFamily="20" charset="2"/>
              <a:buChar char="n"/>
            </a:pPr>
            <a:endParaRPr lang="en-US" altLang="zh-CN" sz="1800" dirty="0"/>
          </a:p>
          <a:p>
            <a:pPr marL="792000" lvl="1" indent="-360000" defTabSz="3689350">
              <a:buClr>
                <a:schemeClr val="tx1"/>
              </a:buClr>
              <a:buSzPct val="65000"/>
              <a:buFont typeface="Wingdings" pitchFamily="20" charset="2"/>
              <a:buChar char="n"/>
            </a:pPr>
            <a:r>
              <a:rPr lang="en-US" altLang="zh-CN" sz="1800" dirty="0"/>
              <a:t>Leverage </a:t>
            </a:r>
            <a:r>
              <a:rPr lang="en-US" altLang="zh-CN" sz="1800" b="1" i="1" dirty="0"/>
              <a:t>sequence alignment </a:t>
            </a:r>
            <a:r>
              <a:rPr lang="en-US" altLang="zh-CN" sz="1800" dirty="0"/>
              <a:t>algorithms borrowed from bioinformatics to identify </a:t>
            </a:r>
            <a:r>
              <a:rPr lang="en-US" altLang="zh-CN" sz="1800" b="1" i="1" dirty="0"/>
              <a:t>regions of similarity </a:t>
            </a:r>
            <a:r>
              <a:rPr lang="en-US" altLang="zh-CN" sz="1800" dirty="0"/>
              <a:t>in system call sequences.</a:t>
            </a:r>
          </a:p>
          <a:p>
            <a:pPr marL="1249200" lvl="2" indent="-360000" defTabSz="3689350">
              <a:buClr>
                <a:schemeClr val="tx1"/>
              </a:buClr>
              <a:buSzPct val="65000"/>
              <a:buFont typeface="Wingdings" pitchFamily="20" charset="2"/>
              <a:buChar char="n"/>
            </a:pPr>
            <a:endParaRPr lang="en-US" altLang="zh-CN" sz="1600" dirty="0"/>
          </a:p>
          <a:p>
            <a:pPr marL="1249200" lvl="2" indent="-360000" defTabSz="3689350">
              <a:buClr>
                <a:schemeClr val="tx1"/>
              </a:buClr>
              <a:buSzPct val="65000"/>
              <a:buFont typeface="Wingdings" pitchFamily="20" charset="2"/>
              <a:buChar char="n"/>
            </a:pPr>
            <a:r>
              <a:rPr lang="en-US" altLang="zh-CN" sz="1600" dirty="0"/>
              <a:t>Such similarity regions typically correspond to the execution of similar code.</a:t>
            </a:r>
          </a:p>
          <a:p>
            <a:pPr marL="792000" lvl="1" indent="-360000" defTabSz="3689350">
              <a:buClr>
                <a:schemeClr val="tx1"/>
              </a:buClr>
              <a:buSzPct val="65000"/>
              <a:buFont typeface="Wingdings" pitchFamily="20" charset="2"/>
              <a:buChar char="n"/>
            </a:pPr>
            <a:endParaRPr lang="en-US" altLang="zh-CN" sz="1800" dirty="0"/>
          </a:p>
          <a:p>
            <a:pPr marL="792000" lvl="1" indent="-360000" defTabSz="3689350">
              <a:buClr>
                <a:schemeClr val="tx1"/>
              </a:buClr>
              <a:buSzPct val="65000"/>
              <a:buFont typeface="Wingdings" pitchFamily="20" charset="2"/>
              <a:buChar char="n"/>
            </a:pPr>
            <a:r>
              <a:rPr lang="en-US" altLang="zh-CN" sz="1800" dirty="0"/>
              <a:t>Build </a:t>
            </a:r>
            <a:r>
              <a:rPr lang="en-US" altLang="zh-CN" sz="1800" b="1" i="1" dirty="0"/>
              <a:t>finite automata </a:t>
            </a:r>
            <a:r>
              <a:rPr lang="en-US" altLang="zh-CN" sz="1800" dirty="0"/>
              <a:t>to model the similarity regions as our PHF detectors</a:t>
            </a:r>
            <a:endParaRPr lang="en-US" altLang="zh-CN" sz="2000" dirty="0">
              <a:solidFill>
                <a:srgbClr val="0000FF"/>
              </a:solidFill>
              <a:ea typeface="宋体" charset="-122"/>
            </a:endParaRPr>
          </a:p>
        </p:txBody>
      </p:sp>
      <p:sp>
        <p:nvSpPr>
          <p:cNvPr id="12" name="流程图: 文档 11"/>
          <p:cNvSpPr/>
          <p:nvPr/>
        </p:nvSpPr>
        <p:spPr bwMode="auto">
          <a:xfrm>
            <a:off x="152400" y="3222077"/>
            <a:ext cx="2362200" cy="2057400"/>
          </a:xfrm>
          <a:prstGeom prst="flowChartDocument">
            <a:avLst/>
          </a:prstGeom>
          <a:solidFill>
            <a:schemeClr val="accent1"/>
          </a:solidFill>
          <a:ln w="19050">
            <a:solidFill>
              <a:schemeClr val="tx2"/>
            </a:solidFill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6200" y="3145877"/>
            <a:ext cx="25908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kern="0" dirty="0"/>
              <a:t>                        ⁞</a:t>
            </a:r>
          </a:p>
          <a:p>
            <a:r>
              <a:rPr lang="en-US" altLang="en-US" b="1" dirty="0" err="1">
                <a:latin typeface="Consolas" panose="020B0609020204030204" pitchFamily="49" charset="0"/>
                <a:cs typeface="Consolas" panose="020B0609020204030204" pitchFamily="49" charset="0"/>
              </a:rPr>
              <a:t>NtProtectVirtualMemory</a:t>
            </a:r>
            <a:endParaRPr lang="en-US" altLang="en-US" b="1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altLang="en-US" b="1" dirty="0" err="1">
                <a:latin typeface="Consolas" panose="020B0609020204030204" pitchFamily="49" charset="0"/>
                <a:cs typeface="Consolas" panose="020B0609020204030204" pitchFamily="49" charset="0"/>
              </a:rPr>
              <a:t>NtProtectVirtualMemory</a:t>
            </a:r>
            <a:endParaRPr lang="en-US" altLang="en-US" b="1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altLang="en-US" b="1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NtGdiCreateCompatibleDC</a:t>
            </a:r>
            <a:endParaRPr lang="en-US" altLang="en-US" b="1" dirty="0">
              <a:solidFill>
                <a:srgbClr val="FF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altLang="en-US" b="1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NtGdiCreateCompatibleBitmap</a:t>
            </a:r>
            <a:endParaRPr lang="en-US" altLang="en-US" b="1" dirty="0">
              <a:solidFill>
                <a:srgbClr val="FF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altLang="en-US" b="1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NtGdiBitBlt</a:t>
            </a:r>
            <a:endParaRPr lang="en-US" altLang="en-US" b="1" dirty="0">
              <a:solidFill>
                <a:srgbClr val="FF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altLang="en-US" b="1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NtGdiDeleteObjectApp</a:t>
            </a:r>
            <a:endParaRPr lang="en-US" altLang="en-US" b="1" dirty="0">
              <a:solidFill>
                <a:srgbClr val="FF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altLang="en-US" b="1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NtGdiExtGetObjectW</a:t>
            </a:r>
            <a:r>
              <a:rPr lang="en-US" b="1" kern="0" dirty="0">
                <a:solidFill>
                  <a:srgbClr val="FF0000"/>
                </a:solidFill>
              </a:rPr>
              <a:t> </a:t>
            </a:r>
          </a:p>
          <a:p>
            <a:r>
              <a:rPr lang="en-US" b="1" kern="0" dirty="0" err="1"/>
              <a:t>NtProtectVirtualMemory</a:t>
            </a:r>
            <a:endParaRPr lang="en-US" b="1" kern="0" dirty="0"/>
          </a:p>
          <a:p>
            <a:r>
              <a:rPr lang="en-US" b="1" kern="0" dirty="0" err="1"/>
              <a:t>NtProtectVirtualMemory</a:t>
            </a:r>
            <a:endParaRPr lang="en-US" b="1" kern="0" dirty="0"/>
          </a:p>
          <a:p>
            <a:r>
              <a:rPr lang="en-US" b="1" kern="0" dirty="0"/>
              <a:t>                        ⁞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2600" y="3093497"/>
            <a:ext cx="3200400" cy="2278603"/>
          </a:xfrm>
          <a:prstGeom prst="rect">
            <a:avLst/>
          </a:prstGeom>
        </p:spPr>
      </p:pic>
      <p:sp>
        <p:nvSpPr>
          <p:cNvPr id="15" name="箭头: 右 14"/>
          <p:cNvSpPr/>
          <p:nvPr/>
        </p:nvSpPr>
        <p:spPr bwMode="auto">
          <a:xfrm>
            <a:off x="4953000" y="3984076"/>
            <a:ext cx="685800" cy="331165"/>
          </a:xfrm>
          <a:prstGeom prst="rightArrow">
            <a:avLst/>
          </a:prstGeom>
          <a:solidFill>
            <a:schemeClr val="accent1"/>
          </a:solidFill>
          <a:ln w="19050">
            <a:solidFill>
              <a:schemeClr val="tx2"/>
            </a:solidFill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6" name="流程图: 文档 15"/>
          <p:cNvSpPr/>
          <p:nvPr/>
        </p:nvSpPr>
        <p:spPr bwMode="auto">
          <a:xfrm>
            <a:off x="2895600" y="3222077"/>
            <a:ext cx="2209800" cy="2073823"/>
          </a:xfrm>
          <a:prstGeom prst="flowChartDocument">
            <a:avLst/>
          </a:prstGeom>
          <a:solidFill>
            <a:schemeClr val="accent1"/>
          </a:solidFill>
          <a:ln w="19050">
            <a:solidFill>
              <a:schemeClr val="tx2"/>
            </a:solidFill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2819400" y="3172242"/>
            <a:ext cx="25146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kern="0" dirty="0"/>
              <a:t>                        ⁞</a:t>
            </a:r>
          </a:p>
          <a:p>
            <a:r>
              <a:rPr lang="en-US" b="1" kern="0" dirty="0" err="1"/>
              <a:t>NtDelayExecution</a:t>
            </a:r>
            <a:r>
              <a:rPr lang="en-US" b="1" kern="0" dirty="0"/>
              <a:t>                        </a:t>
            </a:r>
            <a:r>
              <a:rPr lang="en-US" b="1" kern="0" dirty="0" err="1"/>
              <a:t>NtDelayExecution</a:t>
            </a:r>
            <a:endParaRPr lang="en-US" altLang="en-US" b="1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altLang="en-US" b="1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NtGdiCreateCompatibleDC</a:t>
            </a:r>
            <a:endParaRPr lang="en-US" altLang="en-US" b="1" dirty="0">
              <a:solidFill>
                <a:srgbClr val="FF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altLang="en-US" b="1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NtGdiCreateDIBSection</a:t>
            </a:r>
            <a:endParaRPr lang="en-US" altLang="en-US" b="1" dirty="0">
              <a:solidFill>
                <a:srgbClr val="FF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altLang="en-US" b="1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NtGdiStretchBlt</a:t>
            </a:r>
            <a:endParaRPr lang="en-US" altLang="en-US" b="1" dirty="0">
              <a:solidFill>
                <a:srgbClr val="FF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altLang="en-US" b="1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NtGdiDeleteObjectApp</a:t>
            </a:r>
            <a:endParaRPr lang="en-US" altLang="en-US" b="1" dirty="0">
              <a:solidFill>
                <a:srgbClr val="FF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altLang="en-US" b="1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NtGdiExtGetObjectW</a:t>
            </a:r>
            <a:r>
              <a:rPr lang="en-US" b="1" kern="0" dirty="0"/>
              <a:t> </a:t>
            </a:r>
            <a:r>
              <a:rPr lang="en-US" b="1" kern="0" dirty="0" err="1"/>
              <a:t>NtDelayExecution</a:t>
            </a:r>
            <a:r>
              <a:rPr lang="en-US" b="1" kern="0" dirty="0"/>
              <a:t>                        </a:t>
            </a:r>
            <a:r>
              <a:rPr lang="en-US" b="1" kern="0" dirty="0" err="1"/>
              <a:t>NtDelayExecution</a:t>
            </a:r>
            <a:r>
              <a:rPr lang="en-US" b="1" kern="0" dirty="0"/>
              <a:t>  </a:t>
            </a:r>
          </a:p>
          <a:p>
            <a:r>
              <a:rPr lang="en-US" b="1" kern="0" dirty="0"/>
              <a:t>                        ⁞</a:t>
            </a:r>
          </a:p>
        </p:txBody>
      </p:sp>
      <p:sp>
        <p:nvSpPr>
          <p:cNvPr id="18" name="箭头: 右 17"/>
          <p:cNvSpPr/>
          <p:nvPr/>
        </p:nvSpPr>
        <p:spPr bwMode="auto">
          <a:xfrm rot="1528200">
            <a:off x="2530502" y="4062323"/>
            <a:ext cx="384138" cy="352652"/>
          </a:xfrm>
          <a:prstGeom prst="rightArrow">
            <a:avLst>
              <a:gd name="adj1" fmla="val 50000"/>
              <a:gd name="adj2" fmla="val 57686"/>
            </a:avLst>
          </a:prstGeom>
          <a:solidFill>
            <a:schemeClr val="accent1"/>
          </a:solidFill>
          <a:ln w="19050">
            <a:solidFill>
              <a:schemeClr val="tx2"/>
            </a:solidFill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6267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82880"/>
            <a:ext cx="9420225" cy="330729"/>
          </a:xfrm>
        </p:spPr>
        <p:txBody>
          <a:bodyPr/>
          <a:lstStyle/>
          <a:p>
            <a:r>
              <a:rPr lang="en-US" altLang="zh-CN" dirty="0"/>
              <a:t>PHF Detector Generation – Solution (cont’d)</a:t>
            </a:r>
            <a:endParaRPr lang="en-US" dirty="0"/>
          </a:p>
        </p:txBody>
      </p:sp>
      <p:sp>
        <p:nvSpPr>
          <p:cNvPr id="150" name="Rectangle 49"/>
          <p:cNvSpPr/>
          <p:nvPr/>
        </p:nvSpPr>
        <p:spPr>
          <a:xfrm>
            <a:off x="-38099" y="723900"/>
            <a:ext cx="8572499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defTabSz="3657600">
              <a:buClr>
                <a:srgbClr val="0000FF"/>
              </a:buClr>
              <a:buFont typeface="Wingdings" pitchFamily="20" charset="2"/>
              <a:buChar char="v"/>
            </a:pPr>
            <a:r>
              <a:rPr lang="en-US" altLang="zh-CN" sz="2000" dirty="0">
                <a:solidFill>
                  <a:srgbClr val="0000FF"/>
                </a:solidFill>
                <a:ea typeface="宋体" charset="-122"/>
              </a:rPr>
              <a:t>Sequence Alignment - Details</a:t>
            </a:r>
          </a:p>
          <a:p>
            <a:pPr marL="792000" lvl="1" indent="-360000" defTabSz="3689350">
              <a:buClr>
                <a:schemeClr val="tx1"/>
              </a:buClr>
              <a:buSzPct val="65000"/>
              <a:buFont typeface="Wingdings" pitchFamily="20" charset="2"/>
              <a:buChar char="n"/>
            </a:pPr>
            <a:endParaRPr lang="en-US" altLang="zh-CN" sz="1800" dirty="0"/>
          </a:p>
          <a:p>
            <a:pPr marL="792000" lvl="1" indent="-360000" defTabSz="3689350">
              <a:buClr>
                <a:schemeClr val="tx1"/>
              </a:buClr>
              <a:buSzPct val="65000"/>
              <a:buFont typeface="Wingdings" pitchFamily="20" charset="2"/>
              <a:buChar char="n"/>
            </a:pPr>
            <a:r>
              <a:rPr lang="en-US" altLang="zh-CN" sz="1800" dirty="0"/>
              <a:t>Step 1: Local alignment</a:t>
            </a:r>
          </a:p>
          <a:p>
            <a:pPr marL="1249200" lvl="2" indent="-360000" defTabSz="3689350">
              <a:buClr>
                <a:schemeClr val="tx1"/>
              </a:buClr>
              <a:buSzPct val="65000"/>
              <a:buFont typeface="Wingdings" pitchFamily="20" charset="2"/>
              <a:buChar char="n"/>
            </a:pPr>
            <a:endParaRPr lang="en-US" altLang="zh-CN" sz="1600" dirty="0"/>
          </a:p>
          <a:p>
            <a:pPr marL="1249200" lvl="2" indent="-360000" defTabSz="3689350">
              <a:buClr>
                <a:schemeClr val="tx1"/>
              </a:buClr>
              <a:buSzPct val="65000"/>
              <a:buFont typeface="Wingdings" pitchFamily="20" charset="2"/>
              <a:buChar char="n"/>
            </a:pPr>
            <a:r>
              <a:rPr lang="en-US" altLang="zh-CN" sz="1600" dirty="0"/>
              <a:t>Preferable when two traces are widely </a:t>
            </a:r>
            <a:r>
              <a:rPr lang="en-US" altLang="zh-CN" sz="1600" b="1" i="1" dirty="0"/>
              <a:t>divergent</a:t>
            </a:r>
            <a:r>
              <a:rPr lang="en-US" altLang="zh-CN" sz="1600" dirty="0"/>
              <a:t> overall but have regions of similarity within long sequences</a:t>
            </a:r>
          </a:p>
          <a:p>
            <a:pPr marL="1249200" lvl="2" indent="-360000" defTabSz="3689350">
              <a:buClr>
                <a:schemeClr val="tx1"/>
              </a:buClr>
              <a:buSzPct val="65000"/>
              <a:buFont typeface="Wingdings" pitchFamily="20" charset="2"/>
              <a:buChar char="n"/>
            </a:pPr>
            <a:endParaRPr lang="en-US" altLang="zh-CN" sz="1600" dirty="0"/>
          </a:p>
          <a:p>
            <a:pPr marL="1249200" lvl="2" indent="-360000" defTabSz="3689350">
              <a:buClr>
                <a:schemeClr val="tx1"/>
              </a:buClr>
              <a:buSzPct val="65000"/>
              <a:buFont typeface="Wingdings" pitchFamily="20" charset="2"/>
              <a:buChar char="n"/>
            </a:pPr>
            <a:r>
              <a:rPr lang="en-US" altLang="zh-CN" sz="1600" dirty="0"/>
              <a:t>Tune the classic </a:t>
            </a:r>
            <a:r>
              <a:rPr lang="en-US" altLang="zh-CN" sz="1600" i="1" dirty="0"/>
              <a:t>Smith-Waterman algorithm </a:t>
            </a:r>
            <a:r>
              <a:rPr lang="en-US" altLang="zh-CN" sz="1600" dirty="0"/>
              <a:t>to take into consideration the data dependencies between system call events and the weight of each event</a:t>
            </a:r>
          </a:p>
          <a:p>
            <a:pPr marL="792000" lvl="1" indent="-360000" defTabSz="3689350">
              <a:buClr>
                <a:schemeClr val="tx1"/>
              </a:buClr>
              <a:buSzPct val="65000"/>
              <a:buFont typeface="Wingdings" pitchFamily="20" charset="2"/>
              <a:buChar char="n"/>
            </a:pPr>
            <a:endParaRPr lang="en-US" altLang="zh-CN" sz="1800" dirty="0"/>
          </a:p>
          <a:p>
            <a:pPr marL="792000" lvl="1" indent="-360000" defTabSz="3689350">
              <a:buClr>
                <a:schemeClr val="tx1"/>
              </a:buClr>
              <a:buSzPct val="65000"/>
              <a:buFont typeface="Wingdings" pitchFamily="20" charset="2"/>
              <a:buChar char="n"/>
            </a:pPr>
            <a:r>
              <a:rPr lang="en-US" altLang="zh-CN" sz="1800" dirty="0"/>
              <a:t>Step 2: Global alignment</a:t>
            </a:r>
          </a:p>
          <a:p>
            <a:pPr marL="1249200" lvl="2" indent="-360000" defTabSz="3689350">
              <a:buClr>
                <a:schemeClr val="tx1"/>
              </a:buClr>
              <a:buSzPct val="65000"/>
              <a:buFont typeface="Wingdings" pitchFamily="20" charset="2"/>
              <a:buChar char="n"/>
            </a:pPr>
            <a:endParaRPr lang="en-US" altLang="zh-CN" sz="1600" dirty="0"/>
          </a:p>
          <a:p>
            <a:pPr marL="1249200" lvl="2" indent="-360000" defTabSz="3689350">
              <a:buClr>
                <a:schemeClr val="tx1"/>
              </a:buClr>
              <a:buSzPct val="65000"/>
              <a:buFont typeface="Wingdings" pitchFamily="20" charset="2"/>
              <a:buChar char="n"/>
            </a:pPr>
            <a:r>
              <a:rPr lang="en-US" altLang="zh-CN" sz="1600" dirty="0"/>
              <a:t>Preferable when the two sequences are </a:t>
            </a:r>
            <a:r>
              <a:rPr lang="en-US" altLang="zh-CN" sz="1600" b="1" i="1" dirty="0"/>
              <a:t>similar</a:t>
            </a:r>
            <a:r>
              <a:rPr lang="en-US" altLang="zh-CN" sz="1600" dirty="0"/>
              <a:t> and of roughly equal size</a:t>
            </a:r>
          </a:p>
          <a:p>
            <a:pPr marL="1249200" lvl="2" indent="-360000" defTabSz="3689350">
              <a:buClr>
                <a:schemeClr val="tx1"/>
              </a:buClr>
              <a:buSzPct val="65000"/>
              <a:buFont typeface="Wingdings" pitchFamily="20" charset="2"/>
              <a:buChar char="n"/>
            </a:pPr>
            <a:endParaRPr lang="en-US" altLang="zh-CN" sz="1600" dirty="0"/>
          </a:p>
          <a:p>
            <a:pPr marL="1249200" lvl="2" indent="-360000" defTabSz="3689350">
              <a:buClr>
                <a:schemeClr val="tx1"/>
              </a:buClr>
              <a:buSzPct val="65000"/>
              <a:buFont typeface="Wingdings" pitchFamily="20" charset="2"/>
              <a:buChar char="n"/>
            </a:pPr>
            <a:r>
              <a:rPr lang="en-US" altLang="zh-CN" sz="1600" dirty="0"/>
              <a:t>Tune the </a:t>
            </a:r>
            <a:r>
              <a:rPr lang="en-US" altLang="zh-CN" sz="1600" i="1" dirty="0"/>
              <a:t>Needleman-</a:t>
            </a:r>
            <a:r>
              <a:rPr lang="en-US" altLang="zh-CN" sz="1600" i="1" dirty="0" err="1"/>
              <a:t>Wunsch</a:t>
            </a:r>
            <a:r>
              <a:rPr lang="en-US" altLang="zh-CN" sz="1600" i="1" dirty="0"/>
              <a:t> algorithm </a:t>
            </a:r>
            <a:r>
              <a:rPr lang="en-US" altLang="zh-CN" sz="1600" dirty="0"/>
              <a:t>to our problem</a:t>
            </a:r>
          </a:p>
          <a:p>
            <a:pPr marL="1249200" lvl="2" indent="-360000" defTabSz="3689350">
              <a:buClr>
                <a:schemeClr val="tx1"/>
              </a:buClr>
              <a:buSzPct val="65000"/>
              <a:buFont typeface="Wingdings" pitchFamily="20" charset="2"/>
              <a:buChar char="n"/>
            </a:pPr>
            <a:endParaRPr lang="en-US" altLang="zh-CN" sz="1600" dirty="0"/>
          </a:p>
        </p:txBody>
      </p:sp>
    </p:spTree>
    <p:extLst>
      <p:ext uri="{BB962C8B-B14F-4D97-AF65-F5344CB8AC3E}">
        <p14:creationId xmlns:p14="http://schemas.microsoft.com/office/powerpoint/2010/main" val="38426550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82880"/>
            <a:ext cx="9420225" cy="330729"/>
          </a:xfrm>
        </p:spPr>
        <p:txBody>
          <a:bodyPr/>
          <a:lstStyle/>
          <a:p>
            <a:r>
              <a:rPr lang="en-US" altLang="zh-CN" dirty="0"/>
              <a:t>PHF Detector Generation – Solution (cont’d)</a:t>
            </a:r>
            <a:endParaRPr lang="en-US" dirty="0"/>
          </a:p>
        </p:txBody>
      </p:sp>
      <p:sp>
        <p:nvSpPr>
          <p:cNvPr id="150" name="Rectangle 49"/>
          <p:cNvSpPr/>
          <p:nvPr/>
        </p:nvSpPr>
        <p:spPr>
          <a:xfrm>
            <a:off x="-38099" y="723900"/>
            <a:ext cx="85724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defTabSz="3657600">
              <a:buClr>
                <a:srgbClr val="0000FF"/>
              </a:buClr>
              <a:buFont typeface="Wingdings" pitchFamily="20" charset="2"/>
              <a:buChar char="v"/>
            </a:pPr>
            <a:r>
              <a:rPr lang="en-US" altLang="zh-CN" sz="2000" dirty="0">
                <a:solidFill>
                  <a:srgbClr val="0000FF"/>
                </a:solidFill>
                <a:ea typeface="宋体" charset="-122"/>
              </a:rPr>
              <a:t>Sequence Alignment - Illustration</a:t>
            </a:r>
          </a:p>
        </p:txBody>
      </p:sp>
      <p:sp>
        <p:nvSpPr>
          <p:cNvPr id="6" name="箭头: 右 5"/>
          <p:cNvSpPr/>
          <p:nvPr/>
        </p:nvSpPr>
        <p:spPr bwMode="auto">
          <a:xfrm>
            <a:off x="4114800" y="2995471"/>
            <a:ext cx="685800" cy="331165"/>
          </a:xfrm>
          <a:prstGeom prst="rightArrow">
            <a:avLst/>
          </a:prstGeom>
          <a:solidFill>
            <a:schemeClr val="accent1"/>
          </a:solidFill>
          <a:ln w="19050">
            <a:solidFill>
              <a:schemeClr val="tx2"/>
            </a:solidFill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924" y="1952890"/>
            <a:ext cx="3790476" cy="212381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3476" y="1943100"/>
            <a:ext cx="3809524" cy="21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446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0" y="182880"/>
            <a:ext cx="8772525" cy="330729"/>
          </a:xfrm>
        </p:spPr>
        <p:txBody>
          <a:bodyPr/>
          <a:lstStyle/>
          <a:p>
            <a:r>
              <a:rPr lang="en-US" dirty="0"/>
              <a:t>Example of PHF Detector Generated for Screengrab</a:t>
            </a:r>
          </a:p>
        </p:txBody>
      </p:sp>
      <p:sp>
        <p:nvSpPr>
          <p:cNvPr id="39" name="Rectangle 49"/>
          <p:cNvSpPr/>
          <p:nvPr/>
        </p:nvSpPr>
        <p:spPr>
          <a:xfrm>
            <a:off x="0" y="647700"/>
            <a:ext cx="50292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defTabSz="3657600">
              <a:buClr>
                <a:srgbClr val="0000FF"/>
              </a:buClr>
              <a:buFont typeface="Wingdings" pitchFamily="20" charset="2"/>
              <a:buChar char="v"/>
            </a:pPr>
            <a:r>
              <a:rPr lang="en-US" altLang="zh-CN" sz="2000" dirty="0">
                <a:solidFill>
                  <a:srgbClr val="0000FF"/>
                </a:solidFill>
                <a:ea typeface="宋体" charset="-122"/>
              </a:rPr>
              <a:t>Screengrab</a:t>
            </a:r>
          </a:p>
          <a:p>
            <a:pPr marL="334800" indent="-360000" defTabSz="3689350">
              <a:lnSpc>
                <a:spcPct val="150000"/>
              </a:lnSpc>
              <a:buClr>
                <a:schemeClr val="tx1"/>
              </a:buClr>
              <a:buSzPct val="65000"/>
              <a:buFont typeface="Wingdings" pitchFamily="20" charset="2"/>
              <a:buChar char="n"/>
            </a:pPr>
            <a:endParaRPr lang="en-US" sz="1600" dirty="0">
              <a:ea typeface="宋体" charset="-122"/>
            </a:endParaRPr>
          </a:p>
          <a:p>
            <a:pPr marL="334800" indent="-360000" defTabSz="3689350">
              <a:lnSpc>
                <a:spcPct val="150000"/>
              </a:lnSpc>
              <a:buClr>
                <a:schemeClr val="tx1"/>
              </a:buClr>
              <a:buSzPct val="65000"/>
              <a:buFont typeface="Wingdings" pitchFamily="20" charset="2"/>
              <a:buChar char="n"/>
            </a:pPr>
            <a:r>
              <a:rPr lang="en-US" sz="1800" dirty="0">
                <a:ea typeface="宋体" charset="-122"/>
              </a:rPr>
              <a:t>A path (start, s</a:t>
            </a:r>
            <a:r>
              <a:rPr lang="en-US" sz="1800" baseline="-25000" dirty="0">
                <a:ea typeface="宋体" charset="-122"/>
              </a:rPr>
              <a:t>1</a:t>
            </a:r>
            <a:r>
              <a:rPr lang="en-US" sz="1800" dirty="0">
                <a:ea typeface="宋体" charset="-122"/>
              </a:rPr>
              <a:t>, s</a:t>
            </a:r>
            <a:r>
              <a:rPr lang="en-US" sz="1800" baseline="-25000" dirty="0">
                <a:ea typeface="宋体" charset="-122"/>
              </a:rPr>
              <a:t>2</a:t>
            </a:r>
            <a:r>
              <a:rPr lang="en-US" sz="1800" dirty="0">
                <a:ea typeface="宋体" charset="-122"/>
              </a:rPr>
              <a:t>, …, </a:t>
            </a:r>
            <a:r>
              <a:rPr lang="en-US" sz="1800" dirty="0" err="1">
                <a:ea typeface="宋体" charset="-122"/>
              </a:rPr>
              <a:t>s</a:t>
            </a:r>
            <a:r>
              <a:rPr lang="en-US" sz="1800" baseline="-25000" dirty="0" err="1">
                <a:ea typeface="宋体" charset="-122"/>
              </a:rPr>
              <a:t>n</a:t>
            </a:r>
            <a:r>
              <a:rPr lang="en-US" sz="1800" dirty="0">
                <a:ea typeface="宋体" charset="-122"/>
              </a:rPr>
              <a:t>, end) represents one implementation. </a:t>
            </a:r>
          </a:p>
          <a:p>
            <a:pPr marL="334800" indent="-360000" defTabSz="3689350">
              <a:lnSpc>
                <a:spcPct val="150000"/>
              </a:lnSpc>
              <a:buClr>
                <a:schemeClr val="tx1"/>
              </a:buClr>
              <a:buSzPct val="65000"/>
              <a:buFont typeface="Wingdings" pitchFamily="20" charset="2"/>
              <a:buChar char="n"/>
            </a:pPr>
            <a:endParaRPr lang="en-US" sz="1800" dirty="0">
              <a:ea typeface="宋体" charset="-122"/>
            </a:endParaRPr>
          </a:p>
          <a:p>
            <a:pPr marL="334800" indent="-360000" defTabSz="3689350">
              <a:lnSpc>
                <a:spcPct val="150000"/>
              </a:lnSpc>
              <a:buClr>
                <a:schemeClr val="tx1"/>
              </a:buClr>
              <a:buSzPct val="65000"/>
              <a:buFont typeface="Wingdings" pitchFamily="20" charset="2"/>
              <a:buChar char="n"/>
            </a:pPr>
            <a:r>
              <a:rPr lang="en-US" sz="1800" dirty="0">
                <a:ea typeface="宋体" charset="-122"/>
              </a:rPr>
              <a:t>Two consecutive system calls in the path are not necessarily consecutive in the trace.</a:t>
            </a:r>
          </a:p>
          <a:p>
            <a:pPr marL="334800" indent="-360000" defTabSz="3689350">
              <a:lnSpc>
                <a:spcPct val="150000"/>
              </a:lnSpc>
              <a:buClr>
                <a:schemeClr val="tx1"/>
              </a:buClr>
              <a:buSzPct val="65000"/>
              <a:buFont typeface="Wingdings" pitchFamily="20" charset="2"/>
              <a:buChar char="n"/>
            </a:pPr>
            <a:endParaRPr lang="en-US" sz="1800" dirty="0">
              <a:ea typeface="宋体" charset="-122"/>
            </a:endParaRPr>
          </a:p>
          <a:p>
            <a:pPr marL="334800" indent="-360000" defTabSz="3689350">
              <a:lnSpc>
                <a:spcPct val="150000"/>
              </a:lnSpc>
              <a:buClr>
                <a:schemeClr val="tx1"/>
              </a:buClr>
              <a:buSzPct val="65000"/>
              <a:buFont typeface="Wingdings" pitchFamily="20" charset="2"/>
              <a:buChar char="n"/>
            </a:pPr>
            <a:r>
              <a:rPr lang="en-US" sz="1800" dirty="0">
                <a:ea typeface="宋体" charset="-122"/>
              </a:rPr>
              <a:t>The two system calls must have direct or indirect </a:t>
            </a:r>
            <a:r>
              <a:rPr lang="en-US" sz="1800" b="1" i="1" dirty="0">
                <a:ea typeface="宋体" charset="-122"/>
              </a:rPr>
              <a:t>data flow dependency</a:t>
            </a:r>
            <a:r>
              <a:rPr lang="en-US" sz="1800" dirty="0">
                <a:ea typeface="宋体" charset="-122"/>
              </a:rPr>
              <a:t>.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51850"/>
            <a:ext cx="4114800" cy="524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4785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80975" y="182880"/>
            <a:ext cx="8772525" cy="330729"/>
          </a:xfrm>
        </p:spPr>
        <p:txBody>
          <a:bodyPr/>
          <a:lstStyle/>
          <a:p>
            <a:r>
              <a:rPr lang="en-US" dirty="0"/>
              <a:t>Statistics of PHF Detectors</a:t>
            </a:r>
          </a:p>
        </p:txBody>
      </p:sp>
      <p:sp>
        <p:nvSpPr>
          <p:cNvPr id="39" name="Rectangle 49"/>
          <p:cNvSpPr/>
          <p:nvPr/>
        </p:nvSpPr>
        <p:spPr>
          <a:xfrm>
            <a:off x="114300" y="647700"/>
            <a:ext cx="8953500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defTabSz="3657600">
              <a:buClr>
                <a:srgbClr val="0000FF"/>
              </a:buClr>
              <a:buFont typeface="Wingdings" pitchFamily="20" charset="2"/>
              <a:buChar char="v"/>
            </a:pPr>
            <a:r>
              <a:rPr lang="en-US" altLang="zh-CN" sz="2000" dirty="0">
                <a:solidFill>
                  <a:srgbClr val="0000FF"/>
                </a:solidFill>
                <a:ea typeface="宋体" charset="-122"/>
              </a:rPr>
              <a:t>PHFs currently covered and the number of semantic paths extracted</a:t>
            </a:r>
          </a:p>
          <a:p>
            <a:pPr marL="334800" indent="-360000" defTabSz="3689350">
              <a:lnSpc>
                <a:spcPct val="150000"/>
              </a:lnSpc>
              <a:buClr>
                <a:schemeClr val="tx1"/>
              </a:buClr>
              <a:buSzPct val="65000"/>
              <a:buFont typeface="Wingdings" pitchFamily="20" charset="2"/>
              <a:buChar char="n"/>
            </a:pPr>
            <a:r>
              <a:rPr lang="en-US" sz="1600" b="1" dirty="0">
                <a:ea typeface="宋体" charset="-122"/>
              </a:rPr>
              <a:t>Key Logging: </a:t>
            </a:r>
            <a:r>
              <a:rPr lang="en-US" sz="1600" dirty="0">
                <a:ea typeface="宋体" charset="-122"/>
              </a:rPr>
              <a:t>log all the keys pressed down by the victim and send back to the attacker</a:t>
            </a:r>
          </a:p>
          <a:p>
            <a:pPr marL="334800" indent="-360000" defTabSz="3689350">
              <a:lnSpc>
                <a:spcPct val="150000"/>
              </a:lnSpc>
              <a:buClr>
                <a:schemeClr val="tx1"/>
              </a:buClr>
              <a:buSzPct val="65000"/>
              <a:buFont typeface="Wingdings" pitchFamily="20" charset="2"/>
              <a:buChar char="n"/>
            </a:pPr>
            <a:r>
              <a:rPr lang="en-US" sz="1600" b="1" dirty="0">
                <a:ea typeface="宋体" charset="-122"/>
              </a:rPr>
              <a:t>Screen Grab: </a:t>
            </a:r>
            <a:r>
              <a:rPr lang="en-US" sz="1600" dirty="0">
                <a:ea typeface="宋体" charset="-122"/>
              </a:rPr>
              <a:t>capture the victim’s desktop screen</a:t>
            </a:r>
          </a:p>
          <a:p>
            <a:pPr marL="334800" indent="-360000" defTabSz="3689350">
              <a:lnSpc>
                <a:spcPct val="150000"/>
              </a:lnSpc>
              <a:buClr>
                <a:schemeClr val="tx1"/>
              </a:buClr>
              <a:buSzPct val="65000"/>
              <a:buFont typeface="Wingdings" pitchFamily="20" charset="2"/>
              <a:buChar char="n"/>
            </a:pPr>
            <a:r>
              <a:rPr lang="en-US" sz="1600" b="1" dirty="0">
                <a:ea typeface="宋体" charset="-122"/>
              </a:rPr>
              <a:t>Remote Shell: </a:t>
            </a:r>
            <a:r>
              <a:rPr lang="en-US" sz="1600" dirty="0">
                <a:ea typeface="宋体" charset="-122"/>
              </a:rPr>
              <a:t>remotely open cmd.exe on a victim host and execute arbitrary commands</a:t>
            </a:r>
          </a:p>
          <a:p>
            <a:pPr marL="334800" indent="-360000" defTabSz="3689350">
              <a:lnSpc>
                <a:spcPct val="150000"/>
              </a:lnSpc>
              <a:buClr>
                <a:schemeClr val="tx1"/>
              </a:buClr>
              <a:buSzPct val="65000"/>
              <a:buFont typeface="Wingdings" pitchFamily="20" charset="2"/>
              <a:buChar char="n"/>
            </a:pPr>
            <a:r>
              <a:rPr lang="en-US" sz="1600" b="1" dirty="0">
                <a:ea typeface="宋体" charset="-122"/>
              </a:rPr>
              <a:t>Audio Record: </a:t>
            </a:r>
            <a:r>
              <a:rPr lang="en-US" sz="1600" dirty="0">
                <a:ea typeface="宋体" charset="-122"/>
              </a:rPr>
              <a:t>capture audios with victim’s microphone</a:t>
            </a:r>
          </a:p>
          <a:p>
            <a:pPr marL="334800" indent="-360000" defTabSz="3689350">
              <a:lnSpc>
                <a:spcPct val="150000"/>
              </a:lnSpc>
              <a:buClr>
                <a:schemeClr val="tx1"/>
              </a:buClr>
              <a:buSzPct val="65000"/>
              <a:buFont typeface="Wingdings" pitchFamily="20" charset="2"/>
              <a:buChar char="n"/>
            </a:pPr>
            <a:r>
              <a:rPr lang="en-US" sz="1600" b="1" dirty="0">
                <a:ea typeface="宋体" charset="-122"/>
              </a:rPr>
              <a:t>Registry Manager: </a:t>
            </a:r>
            <a:r>
              <a:rPr lang="en-US" sz="1600" dirty="0">
                <a:ea typeface="宋体" charset="-122"/>
              </a:rPr>
              <a:t>remotely view/modify a victim’s Windows Registry</a:t>
            </a:r>
          </a:p>
          <a:p>
            <a:pPr marL="334800" indent="-360000" defTabSz="3689350">
              <a:lnSpc>
                <a:spcPct val="150000"/>
              </a:lnSpc>
              <a:buClr>
                <a:schemeClr val="tx1"/>
              </a:buClr>
              <a:buSzPct val="65000"/>
              <a:buFont typeface="Wingdings" pitchFamily="20" charset="2"/>
              <a:buChar char="n"/>
            </a:pPr>
            <a:r>
              <a:rPr lang="en-US" sz="1600" b="1" dirty="0">
                <a:ea typeface="宋体" charset="-122"/>
              </a:rPr>
              <a:t>Send &amp; Execute: </a:t>
            </a:r>
            <a:r>
              <a:rPr lang="en-US" sz="1600" dirty="0">
                <a:ea typeface="宋体" charset="-122"/>
              </a:rPr>
              <a:t>upload a local executable file to the victim’s host and automatically execute</a:t>
            </a:r>
          </a:p>
          <a:p>
            <a:pPr marL="334800" indent="-360000" defTabSz="3689350">
              <a:lnSpc>
                <a:spcPct val="150000"/>
              </a:lnSpc>
              <a:buClr>
                <a:schemeClr val="tx1"/>
              </a:buClr>
              <a:buSzPct val="65000"/>
              <a:buFont typeface="Wingdings" pitchFamily="20" charset="2"/>
              <a:buChar char="n"/>
            </a:pPr>
            <a:r>
              <a:rPr lang="en-US" sz="1600" b="1" dirty="0">
                <a:ea typeface="宋体" charset="-122"/>
              </a:rPr>
              <a:t>URL Download: </a:t>
            </a:r>
            <a:r>
              <a:rPr lang="en-US" sz="1600" dirty="0">
                <a:ea typeface="宋体" charset="-122"/>
              </a:rPr>
              <a:t>command the victim to visit a specified website, download an executable file, and then automatically execute it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5837" y="3619500"/>
            <a:ext cx="3890963" cy="1880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2806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762000" y="2011098"/>
            <a:ext cx="7467600" cy="1379802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3000" b="1" kern="1300" dirty="0">
                <a:solidFill>
                  <a:schemeClr val="bg2"/>
                </a:solidFill>
              </a:rPr>
              <a:t>Implementation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endParaRPr lang="en-US" sz="3000" b="1" kern="1300" dirty="0">
              <a:solidFill>
                <a:schemeClr val="bg2"/>
              </a:solidFill>
            </a:endParaRP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zh-CN" sz="3000" b="1" kern="1300" dirty="0">
                <a:solidFill>
                  <a:schemeClr val="bg2"/>
                </a:solidFill>
              </a:rPr>
              <a:t>Part 2: Classifier Signature Generation </a:t>
            </a:r>
            <a:endParaRPr lang="zh-CN" altLang="en-US" sz="3000" b="1" kern="13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82940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775" y="182880"/>
            <a:ext cx="9420225" cy="330729"/>
          </a:xfrm>
        </p:spPr>
        <p:txBody>
          <a:bodyPr/>
          <a:lstStyle/>
          <a:p>
            <a:r>
              <a:rPr lang="en-US" altLang="zh-CN" dirty="0"/>
              <a:t>Classifier Signature Generation – Greedy Algorithm</a:t>
            </a:r>
            <a:endParaRPr lang="en-US" dirty="0"/>
          </a:p>
        </p:txBody>
      </p:sp>
      <p:sp>
        <p:nvSpPr>
          <p:cNvPr id="150" name="Rectangle 49"/>
          <p:cNvSpPr/>
          <p:nvPr/>
        </p:nvSpPr>
        <p:spPr>
          <a:xfrm>
            <a:off x="-38099" y="647700"/>
            <a:ext cx="9258299" cy="4262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defTabSz="3657600">
              <a:buClr>
                <a:srgbClr val="0000FF"/>
              </a:buClr>
              <a:buFont typeface="Wingdings" pitchFamily="20" charset="2"/>
              <a:buChar char="v"/>
            </a:pPr>
            <a:r>
              <a:rPr lang="en-US" altLang="zh-CN" sz="2000" dirty="0">
                <a:solidFill>
                  <a:srgbClr val="0000FF"/>
                </a:solidFill>
                <a:ea typeface="宋体" charset="-122"/>
              </a:rPr>
              <a:t>Insight</a:t>
            </a:r>
          </a:p>
          <a:p>
            <a:pPr marL="792000" lvl="1" indent="-360000" defTabSz="3689350">
              <a:lnSpc>
                <a:spcPct val="150000"/>
              </a:lnSpc>
              <a:buClr>
                <a:schemeClr val="tx1"/>
              </a:buClr>
              <a:buSzPct val="65000"/>
              <a:buFont typeface="Wingdings" pitchFamily="20" charset="2"/>
              <a:buChar char="n"/>
            </a:pPr>
            <a:r>
              <a:rPr lang="en-US" sz="1800" dirty="0"/>
              <a:t>RAT malware often tampers with </a:t>
            </a:r>
            <a:r>
              <a:rPr lang="en-US" sz="1800" b="1" i="1" dirty="0"/>
              <a:t>security-sensitive system settings and registry entries</a:t>
            </a:r>
            <a:r>
              <a:rPr lang="en-US" sz="1800" dirty="0"/>
              <a:t> during the initial foothold establishment period while benign programs seldom touch</a:t>
            </a:r>
            <a:r>
              <a:rPr lang="en-US" altLang="zh-CN" sz="1800" dirty="0"/>
              <a:t> them.</a:t>
            </a:r>
          </a:p>
          <a:p>
            <a:pPr marL="457200" indent="-457200" defTabSz="3657600">
              <a:buClr>
                <a:srgbClr val="0000FF"/>
              </a:buClr>
              <a:buFont typeface="Wingdings" pitchFamily="20" charset="2"/>
              <a:buChar char="v"/>
            </a:pPr>
            <a:endParaRPr lang="en-US" altLang="zh-CN" sz="1800" dirty="0"/>
          </a:p>
          <a:p>
            <a:pPr marL="457200" indent="-457200" defTabSz="3657600">
              <a:buClr>
                <a:srgbClr val="0000FF"/>
              </a:buClr>
              <a:buFont typeface="Wingdings" pitchFamily="20" charset="2"/>
              <a:buChar char="v"/>
            </a:pPr>
            <a:r>
              <a:rPr lang="en-US" altLang="zh-CN" sz="2000" dirty="0">
                <a:solidFill>
                  <a:srgbClr val="0000FF"/>
                </a:solidFill>
                <a:ea typeface="宋体" charset="-122"/>
              </a:rPr>
              <a:t>Solution</a:t>
            </a:r>
          </a:p>
          <a:p>
            <a:pPr marL="792000" lvl="1" indent="-360000" defTabSz="3689350">
              <a:lnSpc>
                <a:spcPct val="150000"/>
              </a:lnSpc>
              <a:buClr>
                <a:schemeClr val="tx1"/>
              </a:buClr>
              <a:buSzPct val="65000"/>
              <a:buFont typeface="Wingdings" pitchFamily="20" charset="2"/>
              <a:buChar char="n"/>
            </a:pPr>
            <a:r>
              <a:rPr lang="en-US" altLang="zh-CN" sz="1800" dirty="0"/>
              <a:t>Develop a </a:t>
            </a:r>
            <a:r>
              <a:rPr lang="en-US" altLang="zh-CN" sz="1800" b="1" i="1" dirty="0"/>
              <a:t>greedy algorithm </a:t>
            </a:r>
            <a:r>
              <a:rPr lang="en-US" altLang="zh-CN" sz="1800" dirty="0"/>
              <a:t>to </a:t>
            </a:r>
            <a:r>
              <a:rPr lang="en-US" sz="1800" dirty="0"/>
              <a:t>automatically extract the discriminating tokens  which achieve </a:t>
            </a:r>
          </a:p>
          <a:p>
            <a:pPr marL="1249200" lvl="2" indent="-360000" defTabSz="3689350">
              <a:lnSpc>
                <a:spcPct val="150000"/>
              </a:lnSpc>
              <a:buClr>
                <a:schemeClr val="tx1"/>
              </a:buClr>
              <a:buSzPct val="65000"/>
              <a:buFont typeface="Wingdings" pitchFamily="20" charset="2"/>
              <a:buChar char="n"/>
            </a:pPr>
            <a:r>
              <a:rPr lang="en-US" sz="1600" b="1" i="1" dirty="0"/>
              <a:t>High coverage</a:t>
            </a:r>
            <a:r>
              <a:rPr lang="en-US" sz="1600" dirty="0"/>
              <a:t>: Appear in traces of most </a:t>
            </a:r>
            <a:r>
              <a:rPr lang="en-US" sz="1600" dirty="0">
                <a:latin typeface="Arial" charset="0"/>
                <a:cs typeface="Arial" charset="0"/>
              </a:rPr>
              <a:t>RAT malware samples </a:t>
            </a:r>
            <a:endParaRPr lang="en-US" sz="1600" dirty="0"/>
          </a:p>
          <a:p>
            <a:pPr marL="1249200" lvl="2" indent="-360000" defTabSz="3689350">
              <a:lnSpc>
                <a:spcPct val="150000"/>
              </a:lnSpc>
              <a:buClr>
                <a:schemeClr val="tx1"/>
              </a:buClr>
              <a:buSzPct val="65000"/>
              <a:buFont typeface="Wingdings" pitchFamily="20" charset="2"/>
              <a:buChar char="n"/>
            </a:pPr>
            <a:r>
              <a:rPr lang="en-US" sz="1600" b="1" i="1" dirty="0"/>
              <a:t>Near-zero false positive</a:t>
            </a:r>
            <a:r>
              <a:rPr lang="en-US" sz="1600" dirty="0"/>
              <a:t>: Seldom appear in traces of benign programs</a:t>
            </a:r>
            <a:endParaRPr lang="en-US" altLang="zh-CN" sz="1600" dirty="0"/>
          </a:p>
          <a:p>
            <a:pPr marL="1249200" lvl="2" indent="-360000" defTabSz="3689350">
              <a:lnSpc>
                <a:spcPct val="150000"/>
              </a:lnSpc>
              <a:buClr>
                <a:schemeClr val="tx1"/>
              </a:buClr>
              <a:buSzPct val="65000"/>
              <a:buFont typeface="Wingdings" pitchFamily="20" charset="2"/>
              <a:buChar char="n"/>
            </a:pPr>
            <a:endParaRPr lang="en-US" altLang="zh-CN" sz="1800" dirty="0"/>
          </a:p>
        </p:txBody>
      </p:sp>
    </p:spTree>
    <p:extLst>
      <p:ext uri="{BB962C8B-B14F-4D97-AF65-F5344CB8AC3E}">
        <p14:creationId xmlns:p14="http://schemas.microsoft.com/office/powerpoint/2010/main" val="2380252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775" y="182880"/>
            <a:ext cx="9420225" cy="330729"/>
          </a:xfrm>
        </p:spPr>
        <p:txBody>
          <a:bodyPr/>
          <a:lstStyle/>
          <a:p>
            <a:r>
              <a:rPr lang="en-US" altLang="zh-CN" dirty="0"/>
              <a:t>Example of Discriminating Features Extracted </a:t>
            </a:r>
            <a:endParaRPr lang="en-US" dirty="0"/>
          </a:p>
        </p:txBody>
      </p:sp>
      <p:sp>
        <p:nvSpPr>
          <p:cNvPr id="150" name="Rectangle 49"/>
          <p:cNvSpPr/>
          <p:nvPr/>
        </p:nvSpPr>
        <p:spPr>
          <a:xfrm>
            <a:off x="-38099" y="647700"/>
            <a:ext cx="92582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defTabSz="3657600">
              <a:buClr>
                <a:srgbClr val="0000FF"/>
              </a:buClr>
              <a:buFont typeface="Wingdings" pitchFamily="20" charset="2"/>
              <a:buChar char="v"/>
            </a:pPr>
            <a:r>
              <a:rPr lang="en-US" altLang="zh-CN" sz="2000" dirty="0">
                <a:solidFill>
                  <a:srgbClr val="0000FF"/>
                </a:solidFill>
                <a:ea typeface="宋体" charset="-122"/>
              </a:rPr>
              <a:t>Distinguishing features and their semantics</a:t>
            </a:r>
            <a:endParaRPr lang="en-US" altLang="zh-CN" sz="18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599" y="1104900"/>
            <a:ext cx="8659531" cy="408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765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762000" y="2011098"/>
            <a:ext cx="7467600" cy="1379802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3000" b="1" kern="1300" dirty="0">
                <a:solidFill>
                  <a:schemeClr val="bg2"/>
                </a:solidFill>
              </a:rPr>
              <a:t>An Evaluation Using Third-Party Traces In the Real World</a:t>
            </a:r>
            <a:endParaRPr lang="zh-CN" altLang="en-US" sz="3000" b="1" kern="13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549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Rectangle 49"/>
          <p:cNvSpPr/>
          <p:nvPr/>
        </p:nvSpPr>
        <p:spPr>
          <a:xfrm>
            <a:off x="38101" y="647700"/>
            <a:ext cx="9029699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defTabSz="3657600">
              <a:buClr>
                <a:srgbClr val="0000FF"/>
              </a:buClr>
              <a:buFont typeface="Wingdings" pitchFamily="20" charset="2"/>
              <a:buChar char="v"/>
            </a:pPr>
            <a:r>
              <a:rPr lang="en-US" altLang="zh-CN" sz="2000" dirty="0">
                <a:solidFill>
                  <a:srgbClr val="0000FF"/>
                </a:solidFill>
                <a:ea typeface="宋体" charset="-122"/>
              </a:rPr>
              <a:t>Data Summary</a:t>
            </a:r>
          </a:p>
          <a:p>
            <a:pPr marL="792000" lvl="1" indent="-360000" defTabSz="3689350">
              <a:lnSpc>
                <a:spcPct val="150000"/>
              </a:lnSpc>
              <a:buClr>
                <a:schemeClr val="tx1"/>
              </a:buClr>
              <a:buSzPct val="65000"/>
              <a:buFont typeface="Wingdings" pitchFamily="20" charset="2"/>
              <a:buChar char="n"/>
            </a:pPr>
            <a:r>
              <a:rPr lang="en-US" sz="1800" dirty="0"/>
              <a:t>35,650,758 system call events; </a:t>
            </a:r>
            <a:r>
              <a:rPr lang="en-US" altLang="zh-CN" sz="1800" dirty="0"/>
              <a:t>529 processes </a:t>
            </a:r>
            <a:r>
              <a:rPr lang="en-US" altLang="zh-CN" sz="1800" dirty="0" smtClean="0"/>
              <a:t>involved (</a:t>
            </a:r>
            <a:r>
              <a:rPr lang="en-US" sz="1800" dirty="0" smtClean="0"/>
              <a:t>30 </a:t>
            </a:r>
            <a:r>
              <a:rPr lang="en-US" sz="1800" dirty="0"/>
              <a:t>benign </a:t>
            </a:r>
            <a:r>
              <a:rPr lang="en-US" sz="1800" dirty="0" smtClean="0"/>
              <a:t>programs) </a:t>
            </a:r>
            <a:endParaRPr lang="en-US" sz="1800" dirty="0"/>
          </a:p>
          <a:p>
            <a:pPr marL="792000" lvl="1" indent="-360000" defTabSz="3689350">
              <a:lnSpc>
                <a:spcPct val="150000"/>
              </a:lnSpc>
              <a:buClr>
                <a:schemeClr val="tx1"/>
              </a:buClr>
              <a:buSzPct val="65000"/>
              <a:buFont typeface="Wingdings" pitchFamily="20" charset="2"/>
              <a:buChar char="n"/>
            </a:pPr>
            <a:r>
              <a:rPr lang="en-US" sz="1800" dirty="0">
                <a:latin typeface="Arial" charset="0"/>
                <a:cs typeface="Arial" charset="0"/>
              </a:rPr>
              <a:t>20 mins processing time; throughput: </a:t>
            </a:r>
            <a:r>
              <a:rPr lang="en-US" sz="1800" dirty="0"/>
              <a:t>1,782,538 records/min</a:t>
            </a:r>
          </a:p>
          <a:p>
            <a:pPr marL="792000" lvl="1" indent="-360000" defTabSz="3689350">
              <a:lnSpc>
                <a:spcPct val="150000"/>
              </a:lnSpc>
              <a:buClr>
                <a:schemeClr val="tx1"/>
              </a:buClr>
              <a:buSzPct val="65000"/>
              <a:buFont typeface="Wingdings" pitchFamily="20" charset="2"/>
              <a:buChar char="n"/>
            </a:pPr>
            <a:endParaRPr lang="en-US" altLang="zh-CN" sz="1800" dirty="0"/>
          </a:p>
          <a:p>
            <a:pPr marL="457200" indent="-457200" defTabSz="3657600">
              <a:buClr>
                <a:srgbClr val="0000FF"/>
              </a:buClr>
              <a:buFont typeface="Wingdings" pitchFamily="20" charset="2"/>
              <a:buChar char="v"/>
            </a:pPr>
            <a:r>
              <a:rPr lang="en-US" altLang="zh-CN" sz="2000" dirty="0">
                <a:solidFill>
                  <a:srgbClr val="0000FF"/>
                </a:solidFill>
                <a:ea typeface="宋体" charset="-122"/>
              </a:rPr>
              <a:t>Three processes were reported by our RAT detector</a:t>
            </a:r>
          </a:p>
          <a:p>
            <a:pPr marL="792000" lvl="1" indent="-360000" defTabSz="3689350">
              <a:lnSpc>
                <a:spcPct val="150000"/>
              </a:lnSpc>
              <a:buClr>
                <a:schemeClr val="tx1"/>
              </a:buClr>
              <a:buSzPct val="65000"/>
              <a:buFont typeface="Wingdings" pitchFamily="20" charset="2"/>
              <a:buChar char="n"/>
            </a:pPr>
            <a:r>
              <a:rPr lang="en-US" altLang="zh-CN" sz="1800" b="1" i="1" dirty="0"/>
              <a:t>Profile.exe (2)</a:t>
            </a:r>
            <a:r>
              <a:rPr lang="en-US" altLang="zh-CN" sz="1800" dirty="0"/>
              <a:t> matched with the </a:t>
            </a:r>
            <a:r>
              <a:rPr lang="en-US" altLang="zh-CN" sz="1800" b="1" u="sng" dirty="0" err="1"/>
              <a:t>remoteshell</a:t>
            </a:r>
            <a:r>
              <a:rPr lang="en-US" altLang="zh-CN" sz="1800" dirty="0"/>
              <a:t> signature</a:t>
            </a:r>
          </a:p>
          <a:p>
            <a:pPr marL="792000" lvl="1" indent="-360000" defTabSz="3689350">
              <a:lnSpc>
                <a:spcPct val="150000"/>
              </a:lnSpc>
              <a:buClr>
                <a:schemeClr val="tx1"/>
              </a:buClr>
              <a:buSzPct val="65000"/>
              <a:buFont typeface="Wingdings" pitchFamily="20" charset="2"/>
              <a:buChar char="n"/>
            </a:pPr>
            <a:r>
              <a:rPr lang="en-US" altLang="zh-CN" sz="1800" b="1" i="1" dirty="0"/>
              <a:t>Prodat.exe</a:t>
            </a:r>
            <a:r>
              <a:rPr lang="en-US" altLang="zh-CN" sz="1800" dirty="0"/>
              <a:t> matched with the </a:t>
            </a:r>
            <a:r>
              <a:rPr lang="en-US" altLang="zh-CN" sz="1800" b="1" u="sng" dirty="0"/>
              <a:t>screengrab</a:t>
            </a:r>
            <a:r>
              <a:rPr lang="en-US" altLang="zh-CN" sz="1800" dirty="0"/>
              <a:t> signature</a:t>
            </a:r>
          </a:p>
          <a:p>
            <a:pPr marL="792000" lvl="1" indent="-360000" defTabSz="3689350">
              <a:lnSpc>
                <a:spcPct val="150000"/>
              </a:lnSpc>
              <a:buClr>
                <a:schemeClr val="tx1"/>
              </a:buClr>
              <a:buSzPct val="65000"/>
              <a:buFont typeface="Wingdings" pitchFamily="20" charset="2"/>
              <a:buChar char="n"/>
            </a:pPr>
            <a:endParaRPr lang="en-US" altLang="zh-CN" sz="1800" dirty="0"/>
          </a:p>
          <a:p>
            <a:pPr marL="457200" indent="-457200" defTabSz="3657600">
              <a:buClr>
                <a:srgbClr val="0000FF"/>
              </a:buClr>
              <a:buFont typeface="Wingdings" pitchFamily="20" charset="2"/>
              <a:buChar char="v"/>
            </a:pPr>
            <a:r>
              <a:rPr lang="en-US" altLang="zh-CN" sz="2000" dirty="0">
                <a:solidFill>
                  <a:srgbClr val="0000FF"/>
                </a:solidFill>
                <a:ea typeface="宋体" charset="-122"/>
              </a:rPr>
              <a:t>Perform backtracking with the 3 identified processes</a:t>
            </a:r>
          </a:p>
          <a:p>
            <a:pPr marL="792000" lvl="1" indent="-360000" defTabSz="3689350">
              <a:lnSpc>
                <a:spcPct val="150000"/>
              </a:lnSpc>
              <a:buClr>
                <a:schemeClr val="tx1"/>
              </a:buClr>
              <a:buSzPct val="65000"/>
              <a:buFont typeface="Wingdings" pitchFamily="20" charset="2"/>
              <a:buChar char="n"/>
            </a:pPr>
            <a:r>
              <a:rPr lang="en-US" altLang="zh-CN" sz="1800" dirty="0"/>
              <a:t>Successfully identified all 22 processes (</a:t>
            </a:r>
            <a:r>
              <a:rPr lang="en-US" altLang="zh-CN" sz="1800" b="1" i="1" dirty="0"/>
              <a:t>4% </a:t>
            </a:r>
            <a:r>
              <a:rPr lang="en-US" altLang="zh-CN" sz="1800" dirty="0"/>
              <a:t>out of 529 total processes) involved in malicious activities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04775" y="182880"/>
            <a:ext cx="9420225" cy="330729"/>
          </a:xfrm>
        </p:spPr>
        <p:txBody>
          <a:bodyPr/>
          <a:lstStyle/>
          <a:p>
            <a:r>
              <a:rPr lang="en-US" dirty="0"/>
              <a:t>Dataset and Steps Towards Deriving the Attack Graph</a:t>
            </a:r>
          </a:p>
        </p:txBody>
      </p:sp>
    </p:spTree>
    <p:extLst>
      <p:ext uri="{BB962C8B-B14F-4D97-AF65-F5344CB8AC3E}">
        <p14:creationId xmlns:p14="http://schemas.microsoft.com/office/powerpoint/2010/main" val="2727806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Our Focus</a:t>
            </a:r>
            <a:endParaRPr lang="en-US" dirty="0"/>
          </a:p>
        </p:txBody>
      </p:sp>
      <p:grpSp>
        <p:nvGrpSpPr>
          <p:cNvPr id="96" name="Group 95"/>
          <p:cNvGrpSpPr/>
          <p:nvPr/>
        </p:nvGrpSpPr>
        <p:grpSpPr>
          <a:xfrm>
            <a:off x="3306566" y="1840052"/>
            <a:ext cx="656525" cy="973892"/>
            <a:chOff x="3240583" y="2761948"/>
            <a:chExt cx="656525" cy="973892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0704" y="2761948"/>
              <a:ext cx="656283" cy="683628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3240583" y="3458841"/>
              <a:ext cx="65652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solidFill>
                    <a:schemeClr val="tx1"/>
                  </a:solidFill>
                </a:rPr>
                <a:t>Victim</a:t>
              </a:r>
            </a:p>
          </p:txBody>
        </p:sp>
      </p:grpSp>
      <p:grpSp>
        <p:nvGrpSpPr>
          <p:cNvPr id="97" name="Group 96"/>
          <p:cNvGrpSpPr/>
          <p:nvPr/>
        </p:nvGrpSpPr>
        <p:grpSpPr>
          <a:xfrm>
            <a:off x="334185" y="2031621"/>
            <a:ext cx="813344" cy="787424"/>
            <a:chOff x="313273" y="2953517"/>
            <a:chExt cx="813344" cy="787424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905" y="2953517"/>
              <a:ext cx="546080" cy="466877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313273" y="3463942"/>
              <a:ext cx="81334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solidFill>
                    <a:schemeClr val="tx1"/>
                  </a:solidFill>
                </a:rPr>
                <a:t>Attacker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868252" y="2475147"/>
            <a:ext cx="538730" cy="512824"/>
            <a:chOff x="2816476" y="4635168"/>
            <a:chExt cx="596056" cy="551603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6476" y="4635168"/>
              <a:ext cx="564816" cy="521370"/>
            </a:xfrm>
            <a:prstGeom prst="rect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</p:pic>
        <p:pic>
          <p:nvPicPr>
            <p:cNvPr id="20" name="Picture 69" descr="Virus icon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3316" y="4737556"/>
              <a:ext cx="449216" cy="449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TextBox 12"/>
          <p:cNvSpPr txBox="1"/>
          <p:nvPr/>
        </p:nvSpPr>
        <p:spPr>
          <a:xfrm>
            <a:off x="1122910" y="2688374"/>
            <a:ext cx="77261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Malicious</a:t>
            </a:r>
          </a:p>
          <a:p>
            <a:pPr algn="ctr"/>
            <a:r>
              <a:rPr lang="en-US" sz="1050" dirty="0">
                <a:solidFill>
                  <a:schemeClr val="tx1"/>
                </a:solidFill>
              </a:rPr>
              <a:t>Web</a:t>
            </a:r>
          </a:p>
        </p:txBody>
      </p:sp>
      <p:cxnSp>
        <p:nvCxnSpPr>
          <p:cNvPr id="14" name="Straight Arrow Connector 13"/>
          <p:cNvCxnSpPr/>
          <p:nvPr/>
        </p:nvCxnSpPr>
        <p:spPr bwMode="auto">
          <a:xfrm>
            <a:off x="2391585" y="2657713"/>
            <a:ext cx="753527" cy="0"/>
          </a:xfrm>
          <a:prstGeom prst="straightConnector1">
            <a:avLst/>
          </a:prstGeom>
          <a:noFill/>
          <a:ln w="381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stealth" w="lg" len="lg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5" name="Picture 14" descr="malware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6094" y="1808923"/>
            <a:ext cx="412129" cy="412129"/>
          </a:xfrm>
          <a:prstGeom prst="rect">
            <a:avLst/>
          </a:prstGeom>
        </p:spPr>
      </p:pic>
      <p:cxnSp>
        <p:nvCxnSpPr>
          <p:cNvPr id="16" name="Straight Arrow Connector 15"/>
          <p:cNvCxnSpPr/>
          <p:nvPr/>
        </p:nvCxnSpPr>
        <p:spPr bwMode="auto">
          <a:xfrm>
            <a:off x="1216056" y="2657712"/>
            <a:ext cx="633656" cy="0"/>
          </a:xfrm>
          <a:prstGeom prst="straightConnector1">
            <a:avLst/>
          </a:prstGeom>
          <a:noFill/>
          <a:ln w="38100" cap="rnd" cmpd="sng" algn="ctr">
            <a:solidFill>
              <a:schemeClr val="tx1">
                <a:lumMod val="50000"/>
                <a:lumOff val="50000"/>
              </a:schemeClr>
            </a:solidFill>
            <a:prstDash val="sysDot"/>
            <a:round/>
            <a:headEnd type="none" w="med" len="med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TextBox 16"/>
          <p:cNvSpPr txBox="1"/>
          <p:nvPr/>
        </p:nvSpPr>
        <p:spPr>
          <a:xfrm>
            <a:off x="2383112" y="2769339"/>
            <a:ext cx="68638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chemeClr val="tx1"/>
                </a:solidFill>
              </a:rPr>
              <a:t>Exploit</a:t>
            </a:r>
          </a:p>
          <a:p>
            <a:r>
              <a:rPr lang="en-US" sz="1050" dirty="0">
                <a:solidFill>
                  <a:schemeClr val="tx1"/>
                </a:solidFill>
              </a:rPr>
              <a:t>browser</a:t>
            </a:r>
          </a:p>
        </p:txBody>
      </p:sp>
      <p:pic>
        <p:nvPicPr>
          <p:cNvPr id="18" name="Picture 17" descr="iStock_000013159460XSmall.jpg"/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33" r="31501"/>
          <a:stretch/>
        </p:blipFill>
        <p:spPr>
          <a:xfrm rot="2832657">
            <a:off x="2626959" y="2329588"/>
            <a:ext cx="394065" cy="629097"/>
          </a:xfrm>
          <a:prstGeom prst="rect">
            <a:avLst/>
          </a:prstGeom>
        </p:spPr>
      </p:pic>
      <p:cxnSp>
        <p:nvCxnSpPr>
          <p:cNvPr id="36" name="Straight Arrow Connector 35"/>
          <p:cNvCxnSpPr/>
          <p:nvPr/>
        </p:nvCxnSpPr>
        <p:spPr bwMode="auto">
          <a:xfrm>
            <a:off x="1216056" y="1882718"/>
            <a:ext cx="1929056" cy="0"/>
          </a:xfrm>
          <a:prstGeom prst="straightConnector1">
            <a:avLst/>
          </a:prstGeom>
          <a:noFill/>
          <a:ln w="381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7" name="Picture 3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5547" y="1754320"/>
            <a:ext cx="404586" cy="277897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1146153" y="1859404"/>
            <a:ext cx="72578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chemeClr val="tx1"/>
                </a:solidFill>
              </a:rPr>
              <a:t>Phishing</a:t>
            </a:r>
          </a:p>
        </p:txBody>
      </p:sp>
      <p:pic>
        <p:nvPicPr>
          <p:cNvPr id="39" name="Picture 38" descr="iStock_000013159460XSmall.jpg"/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33" r="31501"/>
          <a:stretch/>
        </p:blipFill>
        <p:spPr>
          <a:xfrm rot="2832657">
            <a:off x="2105940" y="1670300"/>
            <a:ext cx="423167" cy="675556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2367988" y="1859404"/>
            <a:ext cx="92952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chemeClr val="tx1"/>
                </a:solidFill>
              </a:rPr>
              <a:t>Exploit</a:t>
            </a:r>
          </a:p>
          <a:p>
            <a:r>
              <a:rPr lang="en-US" sz="1050" dirty="0">
                <a:solidFill>
                  <a:schemeClr val="tx1"/>
                </a:solidFill>
              </a:rPr>
              <a:t>vulnerability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592113" y="2109165"/>
            <a:ext cx="96319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tx1"/>
                </a:solidFill>
              </a:rPr>
              <a:t>Code Repo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7086600" y="2705100"/>
            <a:ext cx="84342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tx1"/>
                </a:solidFill>
              </a:rPr>
              <a:t>Database</a:t>
            </a:r>
          </a:p>
        </p:txBody>
      </p:sp>
      <p:cxnSp>
        <p:nvCxnSpPr>
          <p:cNvPr id="51" name="Straight Arrow Connector 50"/>
          <p:cNvCxnSpPr/>
          <p:nvPr/>
        </p:nvCxnSpPr>
        <p:spPr bwMode="auto">
          <a:xfrm flipV="1">
            <a:off x="4447284" y="1914681"/>
            <a:ext cx="1384077" cy="335438"/>
          </a:xfrm>
          <a:prstGeom prst="straightConnector1">
            <a:avLst/>
          </a:prstGeom>
          <a:noFill/>
          <a:ln w="381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2" name="Straight Arrow Connector 51"/>
          <p:cNvCxnSpPr/>
          <p:nvPr/>
        </p:nvCxnSpPr>
        <p:spPr bwMode="auto">
          <a:xfrm flipV="1">
            <a:off x="6567146" y="1839012"/>
            <a:ext cx="1226166" cy="1"/>
          </a:xfrm>
          <a:prstGeom prst="straightConnector1">
            <a:avLst/>
          </a:prstGeom>
          <a:noFill/>
          <a:ln w="38100" cap="rnd" cmpd="sng" algn="ctr">
            <a:solidFill>
              <a:schemeClr val="tx1">
                <a:lumMod val="50000"/>
                <a:lumOff val="50000"/>
              </a:schemeClr>
            </a:solidFill>
            <a:prstDash val="sysDot"/>
            <a:round/>
            <a:headEnd type="none" w="med" len="med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3" name="Straight Arrow Connector 52"/>
          <p:cNvCxnSpPr>
            <a:endCxn id="55" idx="1"/>
          </p:cNvCxnSpPr>
          <p:nvPr/>
        </p:nvCxnSpPr>
        <p:spPr bwMode="auto">
          <a:xfrm>
            <a:off x="4440512" y="2316604"/>
            <a:ext cx="1371118" cy="418014"/>
          </a:xfrm>
          <a:prstGeom prst="straightConnector1">
            <a:avLst/>
          </a:prstGeom>
          <a:noFill/>
          <a:ln w="381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54" name="Picture 5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1630" y="1535252"/>
            <a:ext cx="656283" cy="683628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1630" y="2392804"/>
            <a:ext cx="656283" cy="683628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1816" y="1537964"/>
            <a:ext cx="423792" cy="592659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931326">
            <a:off x="7859242" y="1677661"/>
            <a:ext cx="428941" cy="360310"/>
          </a:xfrm>
          <a:prstGeom prst="rect">
            <a:avLst/>
          </a:prstGeom>
        </p:spPr>
      </p:pic>
      <p:sp>
        <p:nvSpPr>
          <p:cNvPr id="67" name="TextBox 66"/>
          <p:cNvSpPr txBox="1"/>
          <p:nvPr/>
        </p:nvSpPr>
        <p:spPr>
          <a:xfrm rot="981543">
            <a:off x="4709491" y="2312013"/>
            <a:ext cx="89593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chemeClr val="tx1"/>
                </a:solidFill>
              </a:rPr>
              <a:t>Malware </a:t>
            </a:r>
          </a:p>
          <a:p>
            <a:r>
              <a:rPr lang="en-US" sz="1050" dirty="0">
                <a:solidFill>
                  <a:schemeClr val="tx1"/>
                </a:solidFill>
              </a:rPr>
              <a:t>propagation</a:t>
            </a:r>
          </a:p>
        </p:txBody>
      </p:sp>
      <p:pic>
        <p:nvPicPr>
          <p:cNvPr id="68" name="Picture 6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67493" y="2068652"/>
            <a:ext cx="401619" cy="405676"/>
          </a:xfrm>
          <a:prstGeom prst="rect">
            <a:avLst/>
          </a:prstGeom>
        </p:spPr>
      </p:pic>
      <p:grpSp>
        <p:nvGrpSpPr>
          <p:cNvPr id="104" name="Group 103"/>
          <p:cNvGrpSpPr/>
          <p:nvPr/>
        </p:nvGrpSpPr>
        <p:grpSpPr>
          <a:xfrm>
            <a:off x="394292" y="697052"/>
            <a:ext cx="8397240" cy="609600"/>
            <a:chOff x="304800" y="342900"/>
            <a:chExt cx="8397240" cy="609600"/>
          </a:xfrm>
        </p:grpSpPr>
        <p:sp>
          <p:nvSpPr>
            <p:cNvPr id="3" name="Rectangle 8"/>
            <p:cNvSpPr>
              <a:spLocks noChangeArrowheads="1"/>
            </p:cNvSpPr>
            <p:nvPr/>
          </p:nvSpPr>
          <p:spPr bwMode="auto">
            <a:xfrm>
              <a:off x="304800" y="342900"/>
              <a:ext cx="2148840" cy="609600"/>
            </a:xfrm>
            <a:prstGeom prst="homePlate">
              <a:avLst>
                <a:gd name="adj" fmla="val 24452"/>
              </a:avLst>
            </a:prstGeom>
            <a:solidFill>
              <a:srgbClr val="800000"/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lIns="34299" tIns="27439" rIns="34299" bIns="27439" anchor="ctr"/>
            <a:lstStyle/>
            <a:p>
              <a:pPr algn="ctr">
                <a:buClr>
                  <a:srgbClr val="80A5CF"/>
                </a:buClr>
              </a:pPr>
              <a:r>
                <a:rPr lang="en-US" sz="1400" b="1" dirty="0">
                  <a:solidFill>
                    <a:schemeClr val="bg1"/>
                  </a:solidFill>
                  <a:latin typeface="Arial"/>
                  <a:cs typeface="Arial" pitchFamily="34" charset="0"/>
                </a:rPr>
                <a:t>Initial Compromise</a:t>
              </a:r>
            </a:p>
          </p:txBody>
        </p:sp>
        <p:sp>
          <p:nvSpPr>
            <p:cNvPr id="4" name="Rectangle 12"/>
            <p:cNvSpPr>
              <a:spLocks noChangeArrowheads="1"/>
            </p:cNvSpPr>
            <p:nvPr/>
          </p:nvSpPr>
          <p:spPr bwMode="auto">
            <a:xfrm>
              <a:off x="2387600" y="342900"/>
              <a:ext cx="2148840" cy="609600"/>
            </a:xfrm>
            <a:prstGeom prst="chevron">
              <a:avLst>
                <a:gd name="adj" fmla="val 23464"/>
              </a:avLst>
            </a:prstGeom>
            <a:solidFill>
              <a:srgbClr val="800000"/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lIns="34299" tIns="27439" rIns="34299" bIns="27439" anchor="ctr"/>
            <a:lstStyle/>
            <a:p>
              <a:pPr algn="ctr">
                <a:buClr>
                  <a:srgbClr val="80A5CF"/>
                </a:buClr>
              </a:pPr>
              <a:r>
                <a:rPr lang="en-US" sz="1400" b="1" dirty="0">
                  <a:solidFill>
                    <a:schemeClr val="bg1"/>
                  </a:solidFill>
                  <a:latin typeface="Arial"/>
                  <a:cs typeface="Arial" pitchFamily="34" charset="0"/>
                </a:rPr>
                <a:t>Gaining Foothold</a:t>
              </a:r>
            </a:p>
          </p:txBody>
        </p:sp>
        <p:sp>
          <p:nvSpPr>
            <p:cNvPr id="87" name="Rectangle 12"/>
            <p:cNvSpPr>
              <a:spLocks noChangeArrowheads="1"/>
            </p:cNvSpPr>
            <p:nvPr/>
          </p:nvSpPr>
          <p:spPr bwMode="auto">
            <a:xfrm>
              <a:off x="4470400" y="342900"/>
              <a:ext cx="2148840" cy="609600"/>
            </a:xfrm>
            <a:prstGeom prst="chevron">
              <a:avLst>
                <a:gd name="adj" fmla="val 23464"/>
              </a:avLst>
            </a:prstGeom>
            <a:solidFill>
              <a:srgbClr val="800000"/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lIns="34299" tIns="27439" rIns="34299" bIns="27439" anchor="ctr"/>
            <a:lstStyle/>
            <a:p>
              <a:pPr algn="ctr">
                <a:buClr>
                  <a:srgbClr val="80A5CF"/>
                </a:buClr>
              </a:pPr>
              <a:r>
                <a:rPr lang="en-US" sz="1400" b="1" dirty="0">
                  <a:solidFill>
                    <a:schemeClr val="bg1"/>
                  </a:solidFill>
                  <a:latin typeface="Arial"/>
                  <a:cs typeface="Arial" pitchFamily="34" charset="0"/>
                </a:rPr>
                <a:t>Lateral Movement</a:t>
              </a:r>
            </a:p>
          </p:txBody>
        </p:sp>
        <p:sp>
          <p:nvSpPr>
            <p:cNvPr id="88" name="Rectangle 12"/>
            <p:cNvSpPr>
              <a:spLocks noChangeArrowheads="1"/>
            </p:cNvSpPr>
            <p:nvPr/>
          </p:nvSpPr>
          <p:spPr bwMode="auto">
            <a:xfrm>
              <a:off x="6553200" y="342900"/>
              <a:ext cx="2148840" cy="609600"/>
            </a:xfrm>
            <a:prstGeom prst="chevron">
              <a:avLst>
                <a:gd name="adj" fmla="val 23464"/>
              </a:avLst>
            </a:prstGeom>
            <a:solidFill>
              <a:srgbClr val="800000"/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lIns="34299" tIns="27439" rIns="34299" bIns="27439" anchor="ctr"/>
            <a:lstStyle/>
            <a:p>
              <a:pPr algn="ctr">
                <a:buClr>
                  <a:srgbClr val="80A5CF"/>
                </a:buClr>
              </a:pPr>
              <a:r>
                <a:rPr lang="en-US" sz="1400" b="1" dirty="0">
                  <a:solidFill>
                    <a:schemeClr val="bg1"/>
                  </a:solidFill>
                  <a:latin typeface="Arial"/>
                  <a:cs typeface="Arial" pitchFamily="34" charset="0"/>
                </a:rPr>
                <a:t>High Value Asset Acquisition</a:t>
              </a:r>
            </a:p>
          </p:txBody>
        </p:sp>
      </p:grpSp>
      <p:pic>
        <p:nvPicPr>
          <p:cNvPr id="98" name="Picture 97" descr="malware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3112" y="1554604"/>
            <a:ext cx="412129" cy="412129"/>
          </a:xfrm>
          <a:prstGeom prst="rect">
            <a:avLst/>
          </a:prstGeom>
        </p:spPr>
      </p:pic>
      <p:pic>
        <p:nvPicPr>
          <p:cNvPr id="99" name="Picture 98" descr="malware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3112" y="2392804"/>
            <a:ext cx="412129" cy="412129"/>
          </a:xfrm>
          <a:prstGeom prst="rect">
            <a:avLst/>
          </a:prstGeom>
        </p:spPr>
      </p:pic>
      <p:sp>
        <p:nvSpPr>
          <p:cNvPr id="100" name="TextBox 99"/>
          <p:cNvSpPr txBox="1"/>
          <p:nvPr/>
        </p:nvSpPr>
        <p:spPr>
          <a:xfrm rot="20813014">
            <a:off x="4609041" y="1821503"/>
            <a:ext cx="103917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chemeClr val="tx1"/>
                </a:solidFill>
              </a:rPr>
              <a:t>Network scan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3068912" y="1554604"/>
            <a:ext cx="15053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tx1"/>
                </a:solidFill>
              </a:rPr>
              <a:t>Malware (e.g. RAT)</a:t>
            </a:r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7498" y="2469004"/>
            <a:ext cx="412428" cy="505912"/>
          </a:xfrm>
          <a:prstGeom prst="rect">
            <a:avLst/>
          </a:prstGeom>
        </p:spPr>
      </p:pic>
      <p:grpSp>
        <p:nvGrpSpPr>
          <p:cNvPr id="79" name="Group 78"/>
          <p:cNvGrpSpPr/>
          <p:nvPr/>
        </p:nvGrpSpPr>
        <p:grpSpPr>
          <a:xfrm>
            <a:off x="8174312" y="2469004"/>
            <a:ext cx="486586" cy="457200"/>
            <a:chOff x="5590418" y="4044324"/>
            <a:chExt cx="793439" cy="730326"/>
          </a:xfrm>
        </p:grpSpPr>
        <p:pic>
          <p:nvPicPr>
            <p:cNvPr id="85" name="Picture 84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1355" y="4044324"/>
              <a:ext cx="562351" cy="730326"/>
            </a:xfrm>
            <a:prstGeom prst="rect">
              <a:avLst/>
            </a:prstGeom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</p:pic>
        <p:sp>
          <p:nvSpPr>
            <p:cNvPr id="86" name="Rectangle 85"/>
            <p:cNvSpPr/>
            <p:nvPr/>
          </p:nvSpPr>
          <p:spPr bwMode="auto">
            <a:xfrm rot="20484794">
              <a:off x="5590418" y="4303192"/>
              <a:ext cx="793439" cy="209904"/>
            </a:xfrm>
            <a:prstGeom prst="rect">
              <a:avLst/>
            </a:prstGeom>
            <a:solidFill>
              <a:srgbClr val="FFFFFF"/>
            </a:solidFill>
            <a:ln w="19050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500" b="1" i="0" u="none" strike="noStrike" cap="none" spc="-300" normalizeH="0" baseline="0" dirty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cs typeface="Arial" pitchFamily="34" charset="0"/>
                </a:rPr>
                <a:t>CONFIDENTIAL</a:t>
              </a:r>
            </a:p>
          </p:txBody>
        </p:sp>
      </p:grpSp>
      <p:pic>
        <p:nvPicPr>
          <p:cNvPr id="66" name="Picture 65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656221" y="2019300"/>
            <a:ext cx="420979" cy="477672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304111" y="2275946"/>
            <a:ext cx="420979" cy="477672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267409" y="2053333"/>
            <a:ext cx="420979" cy="477672"/>
          </a:xfrm>
          <a:prstGeom prst="rect">
            <a:avLst/>
          </a:prstGeom>
        </p:spPr>
      </p:pic>
      <p:sp>
        <p:nvSpPr>
          <p:cNvPr id="71" name="Content Placeholder 2"/>
          <p:cNvSpPr txBox="1">
            <a:spLocks/>
          </p:cNvSpPr>
          <p:nvPr/>
        </p:nvSpPr>
        <p:spPr>
          <a:xfrm>
            <a:off x="175952" y="4457700"/>
            <a:ext cx="8615579" cy="515316"/>
          </a:xfrm>
          <a:prstGeom prst="rect">
            <a:avLst/>
          </a:prstGeom>
        </p:spPr>
        <p:txBody>
          <a:bodyPr/>
          <a:lstStyle>
            <a:lvl1pPr marL="238125" indent="-238125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600" kern="1200" spc="0" baseline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  <a:lvl2pPr marL="495300" indent="-219075" algn="l" rtl="0" eaLnBrk="1" fontAlgn="base" hangingPunct="1"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1400" kern="1200" spc="0" baseline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marL="665163" indent="-173038" algn="l" rtl="0" eaLnBrk="1" fontAlgn="base" hangingPunct="1"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Char char="•"/>
              <a:defRPr sz="1400" kern="1200" spc="0" baseline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marL="1203325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–"/>
              <a:defRPr sz="1600">
                <a:solidFill>
                  <a:schemeClr val="bg1"/>
                </a:solidFill>
                <a:latin typeface="+mn-lt"/>
                <a:ea typeface="ＭＳ Ｐゴシック" pitchFamily="34" charset="-128"/>
                <a:cs typeface="MS PGothic" charset="0"/>
              </a:defRPr>
            </a:lvl4pPr>
            <a:lvl5pPr marL="1539875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latin typeface="+mn-lt"/>
                <a:ea typeface="ＭＳ Ｐゴシック" pitchFamily="34" charset="-128"/>
                <a:cs typeface="MS PGothic" charset="0"/>
              </a:defRPr>
            </a:lvl5pPr>
            <a:lvl6pPr marL="1997075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latin typeface="+mn-lt"/>
                <a:ea typeface="+mn-ea"/>
              </a:defRPr>
            </a:lvl6pPr>
            <a:lvl7pPr marL="2454275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latin typeface="+mn-lt"/>
                <a:ea typeface="+mn-ea"/>
              </a:defRPr>
            </a:lvl7pPr>
            <a:lvl8pPr marL="2911475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latin typeface="+mn-lt"/>
                <a:ea typeface="+mn-ea"/>
              </a:defRPr>
            </a:lvl8pPr>
            <a:lvl9pPr marL="3368675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latin typeface="+mn-lt"/>
                <a:ea typeface="+mn-ea"/>
              </a:defRPr>
            </a:lvl9pPr>
          </a:lstStyle>
          <a:p>
            <a:r>
              <a:rPr lang="en-US" sz="1800" dirty="0"/>
              <a:t>Design a detection mechanism that targets </a:t>
            </a:r>
            <a:r>
              <a:rPr lang="en-US" sz="1800" b="1" dirty="0">
                <a:solidFill>
                  <a:schemeClr val="bg2"/>
                </a:solidFill>
              </a:rPr>
              <a:t>at the post-compromise steps </a:t>
            </a:r>
            <a:r>
              <a:rPr lang="en-US" sz="1800" dirty="0"/>
              <a:t>in the APT life-cycle</a:t>
            </a:r>
          </a:p>
        </p:txBody>
      </p:sp>
      <p:pic>
        <p:nvPicPr>
          <p:cNvPr id="72" name="Picture 7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710660" y="2068652"/>
            <a:ext cx="420979" cy="477672"/>
          </a:xfrm>
          <a:prstGeom prst="rect">
            <a:avLst/>
          </a:prstGeom>
        </p:spPr>
      </p:pic>
      <p:sp>
        <p:nvSpPr>
          <p:cNvPr id="75" name="Rectangle 12"/>
          <p:cNvSpPr>
            <a:spLocks noChangeArrowheads="1"/>
          </p:cNvSpPr>
          <p:nvPr/>
        </p:nvSpPr>
        <p:spPr bwMode="auto">
          <a:xfrm>
            <a:off x="4876800" y="3543300"/>
            <a:ext cx="2148840" cy="609600"/>
          </a:xfrm>
          <a:prstGeom prst="chevron">
            <a:avLst>
              <a:gd name="adj" fmla="val 23464"/>
            </a:avLst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lIns="34299" tIns="27439" rIns="34299" bIns="27439" anchor="ctr"/>
          <a:lstStyle/>
          <a:p>
            <a:pPr algn="ctr">
              <a:buClr>
                <a:srgbClr val="80A5CF"/>
              </a:buClr>
            </a:pPr>
            <a:r>
              <a:rPr lang="en-US" sz="1400" b="1" dirty="0">
                <a:solidFill>
                  <a:schemeClr val="bg1"/>
                </a:solidFill>
                <a:latin typeface="Arial"/>
                <a:cs typeface="Arial" pitchFamily="34" charset="0"/>
              </a:rPr>
              <a:t>Behavior based Malware detection</a:t>
            </a:r>
          </a:p>
        </p:txBody>
      </p:sp>
      <p:sp>
        <p:nvSpPr>
          <p:cNvPr id="81" name="Freeform 80"/>
          <p:cNvSpPr/>
          <p:nvPr/>
        </p:nvSpPr>
        <p:spPr bwMode="auto">
          <a:xfrm>
            <a:off x="1170839" y="2166699"/>
            <a:ext cx="6677891" cy="612348"/>
          </a:xfrm>
          <a:custGeom>
            <a:avLst/>
            <a:gdLst>
              <a:gd name="connsiteX0" fmla="*/ 6677891 w 6677891"/>
              <a:gd name="connsiteY0" fmla="*/ 71671 h 612348"/>
              <a:gd name="connsiteX1" fmla="*/ 5472546 w 6677891"/>
              <a:gd name="connsiteY1" fmla="*/ 611998 h 612348"/>
              <a:gd name="connsiteX2" fmla="*/ 4045528 w 6677891"/>
              <a:gd name="connsiteY2" fmla="*/ 2398 h 612348"/>
              <a:gd name="connsiteX3" fmla="*/ 2175164 w 6677891"/>
              <a:gd name="connsiteY3" fmla="*/ 390326 h 612348"/>
              <a:gd name="connsiteX4" fmla="*/ 0 w 6677891"/>
              <a:gd name="connsiteY4" fmla="*/ 140944 h 612348"/>
              <a:gd name="connsiteX5" fmla="*/ 0 w 6677891"/>
              <a:gd name="connsiteY5" fmla="*/ 140944 h 612348"/>
              <a:gd name="connsiteX6" fmla="*/ 0 w 6677891"/>
              <a:gd name="connsiteY6" fmla="*/ 140944 h 612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677891" h="612348">
                <a:moveTo>
                  <a:pt x="6677891" y="71671"/>
                </a:moveTo>
                <a:cubicBezTo>
                  <a:pt x="6294582" y="347607"/>
                  <a:pt x="5911273" y="623543"/>
                  <a:pt x="5472546" y="611998"/>
                </a:cubicBezTo>
                <a:cubicBezTo>
                  <a:pt x="5033819" y="600453"/>
                  <a:pt x="4595092" y="39343"/>
                  <a:pt x="4045528" y="2398"/>
                </a:cubicBezTo>
                <a:cubicBezTo>
                  <a:pt x="3495964" y="-34547"/>
                  <a:pt x="2849419" y="367235"/>
                  <a:pt x="2175164" y="390326"/>
                </a:cubicBezTo>
                <a:cubicBezTo>
                  <a:pt x="1500909" y="413417"/>
                  <a:pt x="0" y="140944"/>
                  <a:pt x="0" y="140944"/>
                </a:cubicBezTo>
                <a:lnTo>
                  <a:pt x="0" y="140944"/>
                </a:lnTo>
                <a:lnTo>
                  <a:pt x="0" y="140944"/>
                </a:lnTo>
              </a:path>
            </a:pathLst>
          </a:custGeom>
          <a:noFill/>
          <a:ln w="50800">
            <a:solidFill>
              <a:schemeClr val="bg2"/>
            </a:solidFill>
            <a:headEnd w="lg" len="lg"/>
            <a:tailEnd type="triangle"/>
          </a:ln>
          <a:effectLst/>
          <a:ex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右大括号 10"/>
          <p:cNvSpPr/>
          <p:nvPr/>
        </p:nvSpPr>
        <p:spPr bwMode="auto">
          <a:xfrm rot="5400000">
            <a:off x="5654147" y="881865"/>
            <a:ext cx="512488" cy="4657982"/>
          </a:xfrm>
          <a:prstGeom prst="rightBrac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36179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6200" y="182880"/>
            <a:ext cx="9296400" cy="330729"/>
          </a:xfrm>
        </p:spPr>
        <p:txBody>
          <a:bodyPr/>
          <a:lstStyle/>
          <a:p>
            <a:r>
              <a:rPr lang="en-US" altLang="zh-CN" dirty="0"/>
              <a:t>Attack Graph for the Real-World Scenario</a:t>
            </a:r>
            <a:endParaRPr 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818963"/>
            <a:ext cx="9144000" cy="4324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037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762000" y="2011098"/>
            <a:ext cx="7467600" cy="1379802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3000" b="1" kern="1300" dirty="0">
                <a:solidFill>
                  <a:schemeClr val="bg2"/>
                </a:solidFill>
              </a:rPr>
              <a:t>A More Comprehensive Evaluation</a:t>
            </a:r>
            <a:endParaRPr lang="zh-CN" altLang="en-US" sz="3000" b="1" kern="13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376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80975" y="182880"/>
            <a:ext cx="8772525" cy="330729"/>
          </a:xfrm>
        </p:spPr>
        <p:txBody>
          <a:bodyPr/>
          <a:lstStyle/>
          <a:p>
            <a:r>
              <a:rPr lang="en-US" altLang="zh-CN" dirty="0"/>
              <a:t>RAT Collection</a:t>
            </a:r>
            <a:endParaRPr lang="en-US" dirty="0"/>
          </a:p>
        </p:txBody>
      </p:sp>
      <p:sp>
        <p:nvSpPr>
          <p:cNvPr id="9" name="Rectangle 49"/>
          <p:cNvSpPr/>
          <p:nvPr/>
        </p:nvSpPr>
        <p:spPr>
          <a:xfrm>
            <a:off x="152401" y="647700"/>
            <a:ext cx="8610599" cy="4047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defTabSz="3657600">
              <a:buClr>
                <a:srgbClr val="0000FF"/>
              </a:buClr>
              <a:buFont typeface="Wingdings" pitchFamily="20" charset="2"/>
              <a:buChar char="v"/>
            </a:pPr>
            <a:r>
              <a:rPr lang="en-US" altLang="zh-CN" sz="2000" dirty="0">
                <a:solidFill>
                  <a:srgbClr val="0000FF"/>
                </a:solidFill>
                <a:ea typeface="宋体" charset="-122"/>
              </a:rPr>
              <a:t>80 RAT controllers are collected from underground hacker forums </a:t>
            </a:r>
          </a:p>
          <a:p>
            <a:pPr marL="792000" lvl="1" indent="-360000" defTabSz="3689350">
              <a:lnSpc>
                <a:spcPct val="150000"/>
              </a:lnSpc>
              <a:buClr>
                <a:schemeClr val="tx1"/>
              </a:buClr>
              <a:buSzPct val="65000"/>
              <a:buFont typeface="Wingdings" pitchFamily="20" charset="2"/>
              <a:buChar char="n"/>
            </a:pPr>
            <a:r>
              <a:rPr lang="en-US" altLang="zh-CN" sz="1800" dirty="0"/>
              <a:t>Those controllers were cracked and shared in several hacker forums</a:t>
            </a:r>
          </a:p>
          <a:p>
            <a:pPr marL="792000" lvl="1" indent="-360000" defTabSz="3689350">
              <a:lnSpc>
                <a:spcPct val="150000"/>
              </a:lnSpc>
              <a:buClr>
                <a:schemeClr val="tx1"/>
              </a:buClr>
              <a:buSzPct val="65000"/>
              <a:buFont typeface="Wingdings" pitchFamily="20" charset="2"/>
              <a:buChar char="n"/>
            </a:pPr>
            <a:endParaRPr lang="en-US" altLang="zh-CN" sz="1800" dirty="0"/>
          </a:p>
          <a:p>
            <a:pPr marL="792000" lvl="1" indent="-360000" defTabSz="3689350">
              <a:lnSpc>
                <a:spcPct val="150000"/>
              </a:lnSpc>
              <a:buClr>
                <a:schemeClr val="tx1"/>
              </a:buClr>
              <a:buSzPct val="65000"/>
              <a:buFont typeface="Wingdings" pitchFamily="20" charset="2"/>
              <a:buChar char="n"/>
            </a:pPr>
            <a:r>
              <a:rPr lang="en-US" altLang="zh-CN" sz="1800" dirty="0"/>
              <a:t>Each RAT controller could be considered from a unique RAT family, given</a:t>
            </a:r>
          </a:p>
          <a:p>
            <a:pPr marL="1249200" lvl="2" indent="-360000" defTabSz="3689350">
              <a:lnSpc>
                <a:spcPct val="150000"/>
              </a:lnSpc>
              <a:buClr>
                <a:schemeClr val="tx1"/>
              </a:buClr>
              <a:buSzPct val="65000"/>
              <a:buFont typeface="Wingdings" pitchFamily="20" charset="2"/>
              <a:buChar char="n"/>
            </a:pPr>
            <a:r>
              <a:rPr lang="en-US" altLang="zh-CN" sz="1600" dirty="0"/>
              <a:t>Each one is unique in terms of its GUI, the combination of functionalities, and the malware author. </a:t>
            </a:r>
          </a:p>
          <a:p>
            <a:pPr marL="792000" lvl="1" indent="-360000" defTabSz="3689350">
              <a:lnSpc>
                <a:spcPct val="150000"/>
              </a:lnSpc>
              <a:buClr>
                <a:schemeClr val="tx1"/>
              </a:buClr>
              <a:buSzPct val="65000"/>
              <a:buFont typeface="Wingdings" pitchFamily="20" charset="2"/>
              <a:buChar char="n"/>
            </a:pPr>
            <a:endParaRPr lang="en-US" altLang="zh-CN" sz="1800" dirty="0"/>
          </a:p>
          <a:p>
            <a:pPr marL="792000" lvl="1" indent="-360000" defTabSz="3689350">
              <a:lnSpc>
                <a:spcPct val="150000"/>
              </a:lnSpc>
              <a:buClr>
                <a:schemeClr val="tx1"/>
              </a:buClr>
              <a:buSzPct val="65000"/>
              <a:buFont typeface="Wingdings" pitchFamily="20" charset="2"/>
              <a:buChar char="n"/>
            </a:pPr>
            <a:r>
              <a:rPr lang="en-US" altLang="zh-CN" sz="1800" dirty="0"/>
              <a:t>Those controllers are quite notorious and have been involved in famous security incidents in the recent years.</a:t>
            </a:r>
          </a:p>
          <a:p>
            <a:pPr marL="1249200" lvl="2" indent="-360000" defTabSz="3689350">
              <a:lnSpc>
                <a:spcPct val="150000"/>
              </a:lnSpc>
              <a:buClr>
                <a:schemeClr val="tx1"/>
              </a:buClr>
              <a:buSzPct val="65000"/>
              <a:buFont typeface="Wingdings" pitchFamily="20" charset="2"/>
              <a:buChar char="n"/>
            </a:pPr>
            <a:r>
              <a:rPr lang="en-US" altLang="zh-CN" sz="1600" dirty="0"/>
              <a:t>Iran nuclear facility attack, Sony hack, RSA data theft, …</a:t>
            </a:r>
          </a:p>
        </p:txBody>
      </p:sp>
    </p:spTree>
    <p:extLst>
      <p:ext uri="{BB962C8B-B14F-4D97-AF65-F5344CB8AC3E}">
        <p14:creationId xmlns:p14="http://schemas.microsoft.com/office/powerpoint/2010/main" val="20931627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80975" y="182880"/>
            <a:ext cx="8772525" cy="330729"/>
          </a:xfrm>
        </p:spPr>
        <p:txBody>
          <a:bodyPr/>
          <a:lstStyle/>
          <a:p>
            <a:r>
              <a:rPr lang="en-US" altLang="zh-CN" dirty="0"/>
              <a:t>Evaluation of Detection Capability</a:t>
            </a:r>
            <a:endParaRPr lang="en-US" dirty="0"/>
          </a:p>
        </p:txBody>
      </p:sp>
      <p:sp>
        <p:nvSpPr>
          <p:cNvPr id="9" name="Rectangle 49"/>
          <p:cNvSpPr/>
          <p:nvPr/>
        </p:nvSpPr>
        <p:spPr>
          <a:xfrm>
            <a:off x="152401" y="647700"/>
            <a:ext cx="861059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defTabSz="3657600">
              <a:buClr>
                <a:srgbClr val="0000FF"/>
              </a:buClr>
              <a:buFont typeface="Wingdings" pitchFamily="20" charset="2"/>
              <a:buChar char="v"/>
            </a:pPr>
            <a:r>
              <a:rPr lang="en-US" altLang="zh-CN" sz="2000" dirty="0">
                <a:solidFill>
                  <a:srgbClr val="0000FF"/>
                </a:solidFill>
                <a:ea typeface="宋体" charset="-122"/>
              </a:rPr>
              <a:t>Experiment 1: Per-PHF traces collected on our own</a:t>
            </a:r>
          </a:p>
          <a:p>
            <a:pPr marL="792000" lvl="1" indent="-360000" defTabSz="3689350">
              <a:lnSpc>
                <a:spcPct val="150000"/>
              </a:lnSpc>
              <a:buClr>
                <a:schemeClr val="tx1"/>
              </a:buClr>
              <a:buSzPct val="65000"/>
              <a:buFont typeface="Wingdings" pitchFamily="20" charset="2"/>
              <a:buChar char="n"/>
            </a:pPr>
            <a:r>
              <a:rPr lang="en-US" altLang="zh-CN" sz="1800" dirty="0"/>
              <a:t>80 RATs in total = 40 RATs used for training + 40 for test</a:t>
            </a:r>
          </a:p>
          <a:p>
            <a:pPr marL="792000" lvl="1" indent="-360000" defTabSz="3689350">
              <a:lnSpc>
                <a:spcPct val="150000"/>
              </a:lnSpc>
              <a:buClr>
                <a:schemeClr val="tx1"/>
              </a:buClr>
              <a:buSzPct val="65000"/>
              <a:buFont typeface="Wingdings" pitchFamily="20" charset="2"/>
              <a:buChar char="n"/>
            </a:pPr>
            <a:r>
              <a:rPr lang="en-US" altLang="zh-CN" sz="1800" dirty="0"/>
              <a:t>Capture 80 initialization traces and 560 (i.e., 80*7) per-PHF traces for each RAT </a:t>
            </a:r>
            <a:r>
              <a:rPr lang="en-US" altLang="zh-CN" sz="1800" dirty="0">
                <a:sym typeface="Wingdings" panose="05000000000000000000" pitchFamily="2" charset="2"/>
              </a:rPr>
              <a:t> </a:t>
            </a:r>
            <a:r>
              <a:rPr lang="en-US" sz="1800" dirty="0">
                <a:latin typeface="Arial" charset="0"/>
                <a:cs typeface="Arial" charset="0"/>
              </a:rPr>
              <a:t>1,271,049 and 5,080,212 system calls, respectively</a:t>
            </a:r>
          </a:p>
          <a:p>
            <a:pPr marL="792000" lvl="1" indent="-360000" defTabSz="3689350">
              <a:lnSpc>
                <a:spcPct val="150000"/>
              </a:lnSpc>
              <a:buClr>
                <a:schemeClr val="tx1"/>
              </a:buClr>
              <a:buSzPct val="65000"/>
              <a:buFont typeface="Wingdings" pitchFamily="20" charset="2"/>
              <a:buChar char="n"/>
            </a:pPr>
            <a:r>
              <a:rPr lang="en-US" sz="1800" dirty="0"/>
              <a:t>Results: </a:t>
            </a:r>
            <a:r>
              <a:rPr lang="en-US" sz="1800" b="1" dirty="0"/>
              <a:t>97.9% </a:t>
            </a:r>
            <a:r>
              <a:rPr lang="en-US" sz="1800" dirty="0"/>
              <a:t>detection accuracy</a:t>
            </a:r>
            <a:endParaRPr lang="en-US" altLang="zh-CN" sz="1800" dirty="0"/>
          </a:p>
        </p:txBody>
      </p:sp>
      <p:sp>
        <p:nvSpPr>
          <p:cNvPr id="5" name="Rectangle 49"/>
          <p:cNvSpPr/>
          <p:nvPr/>
        </p:nvSpPr>
        <p:spPr>
          <a:xfrm>
            <a:off x="152401" y="2793395"/>
            <a:ext cx="8686799" cy="2477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defTabSz="3657600">
              <a:buClr>
                <a:srgbClr val="0000FF"/>
              </a:buClr>
              <a:buFont typeface="Wingdings" pitchFamily="20" charset="2"/>
              <a:buChar char="v"/>
            </a:pPr>
            <a:r>
              <a:rPr lang="en-US" altLang="zh-CN" sz="2000" dirty="0">
                <a:solidFill>
                  <a:srgbClr val="0000FF"/>
                </a:solidFill>
                <a:ea typeface="宋体" charset="-122"/>
              </a:rPr>
              <a:t>Experiment </a:t>
            </a:r>
            <a:r>
              <a:rPr lang="en-US" altLang="zh-CN" sz="2000" dirty="0" smtClean="0">
                <a:solidFill>
                  <a:srgbClr val="0000FF"/>
                </a:solidFill>
                <a:ea typeface="宋体" charset="-122"/>
              </a:rPr>
              <a:t>2: Third-party (from Univ. of New Mexico) benign </a:t>
            </a:r>
            <a:r>
              <a:rPr lang="en-US" altLang="zh-CN" sz="2000" dirty="0">
                <a:solidFill>
                  <a:srgbClr val="0000FF"/>
                </a:solidFill>
                <a:ea typeface="宋体" charset="-122"/>
              </a:rPr>
              <a:t>traces</a:t>
            </a:r>
          </a:p>
          <a:p>
            <a:pPr marL="792000" lvl="1" indent="-360000" defTabSz="3689350">
              <a:lnSpc>
                <a:spcPct val="150000"/>
              </a:lnSpc>
              <a:buClr>
                <a:schemeClr val="tx1"/>
              </a:buClr>
              <a:buSzPct val="65000"/>
              <a:buFont typeface="Wingdings" pitchFamily="20" charset="2"/>
              <a:buChar char="n"/>
            </a:pPr>
            <a:r>
              <a:rPr lang="en-US" sz="1800" dirty="0"/>
              <a:t>More than 21 million system calls invoked by 422 processes, corresponding to 27 unique benign applications</a:t>
            </a:r>
          </a:p>
          <a:p>
            <a:pPr marL="792000" lvl="1" indent="-360000" defTabSz="3689350">
              <a:lnSpc>
                <a:spcPct val="150000"/>
              </a:lnSpc>
              <a:buClr>
                <a:schemeClr val="tx1"/>
              </a:buClr>
              <a:buSzPct val="65000"/>
              <a:buFont typeface="Wingdings" pitchFamily="20" charset="2"/>
              <a:buChar char="n"/>
            </a:pPr>
            <a:r>
              <a:rPr lang="en-US" sz="1800" dirty="0"/>
              <a:t>Results: </a:t>
            </a:r>
            <a:r>
              <a:rPr lang="en-US" sz="1800" b="1" dirty="0"/>
              <a:t>2 false alarms </a:t>
            </a:r>
            <a:r>
              <a:rPr lang="en-US" sz="1800" dirty="0"/>
              <a:t>that the two applications </a:t>
            </a:r>
            <a:r>
              <a:rPr lang="en-US" sz="1800" i="1" dirty="0"/>
              <a:t>Word</a:t>
            </a:r>
            <a:r>
              <a:rPr lang="en-US" sz="1800" dirty="0"/>
              <a:t> and </a:t>
            </a:r>
            <a:r>
              <a:rPr lang="en-US" sz="1800" i="1" dirty="0"/>
              <a:t>Excel</a:t>
            </a:r>
            <a:r>
              <a:rPr lang="en-US" sz="1800" dirty="0"/>
              <a:t> performed keylogging operations. No false alarms after initialization signatures are applied. </a:t>
            </a:r>
            <a:endParaRPr lang="en-US" altLang="zh-CN" sz="1800" dirty="0"/>
          </a:p>
        </p:txBody>
      </p:sp>
    </p:spTree>
    <p:extLst>
      <p:ext uri="{BB962C8B-B14F-4D97-AF65-F5344CB8AC3E}">
        <p14:creationId xmlns:p14="http://schemas.microsoft.com/office/powerpoint/2010/main" val="873964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80975" y="182880"/>
            <a:ext cx="8772525" cy="330729"/>
          </a:xfrm>
        </p:spPr>
        <p:txBody>
          <a:bodyPr/>
          <a:lstStyle/>
          <a:p>
            <a:r>
              <a:rPr lang="en-US" altLang="zh-CN" dirty="0"/>
              <a:t>Evaluation of Detection </a:t>
            </a:r>
            <a:r>
              <a:rPr lang="en-US" altLang="zh-CN" dirty="0" smtClean="0"/>
              <a:t>Capability – </a:t>
            </a:r>
            <a:r>
              <a:rPr lang="en-US" altLang="zh-CN" dirty="0"/>
              <a:t>cont’d</a:t>
            </a:r>
            <a:endParaRPr lang="en-US" dirty="0"/>
          </a:p>
        </p:txBody>
      </p:sp>
      <p:sp>
        <p:nvSpPr>
          <p:cNvPr id="10" name="Rectangle 49"/>
          <p:cNvSpPr/>
          <p:nvPr/>
        </p:nvSpPr>
        <p:spPr>
          <a:xfrm>
            <a:off x="152400" y="647700"/>
            <a:ext cx="891540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defTabSz="3657600">
              <a:buClr>
                <a:srgbClr val="0000FF"/>
              </a:buClr>
              <a:buFont typeface="Wingdings" pitchFamily="20" charset="2"/>
              <a:buChar char="v"/>
            </a:pPr>
            <a:r>
              <a:rPr lang="en-US" altLang="zh-CN" sz="2000" dirty="0">
                <a:solidFill>
                  <a:srgbClr val="0000FF"/>
                </a:solidFill>
                <a:ea typeface="宋体" charset="-122"/>
              </a:rPr>
              <a:t>Experiment 3: Benign traces collected on our own</a:t>
            </a:r>
          </a:p>
          <a:p>
            <a:pPr marL="792000" lvl="1" indent="-360000" defTabSz="3689350">
              <a:lnSpc>
                <a:spcPct val="150000"/>
              </a:lnSpc>
              <a:buClr>
                <a:schemeClr val="tx1"/>
              </a:buClr>
              <a:buSzPct val="65000"/>
              <a:buFont typeface="Wingdings" pitchFamily="20" charset="2"/>
              <a:buChar char="n"/>
            </a:pPr>
            <a:r>
              <a:rPr lang="en-US" sz="1800" dirty="0">
                <a:latin typeface="Arial" charset="0"/>
                <a:cs typeface="Arial" charset="0"/>
              </a:rPr>
              <a:t>Select 31 popular Windows applications and perform RAT-like behaviors;</a:t>
            </a:r>
          </a:p>
          <a:p>
            <a:pPr marL="1249200" lvl="2" indent="-360000" defTabSz="3689350">
              <a:lnSpc>
                <a:spcPct val="150000"/>
              </a:lnSpc>
              <a:buClr>
                <a:schemeClr val="tx1"/>
              </a:buClr>
              <a:buSzPct val="65000"/>
              <a:buFont typeface="Wingdings" pitchFamily="20" charset="2"/>
              <a:buChar char="n"/>
            </a:pPr>
            <a:r>
              <a:rPr lang="en-US" sz="1600" dirty="0">
                <a:latin typeface="Arial" charset="0"/>
                <a:cs typeface="Arial" charset="0"/>
              </a:rPr>
              <a:t>E.g., operate the browser Firefox to download a software from online, install and run it on the machine, which is a behavior quite similar to the PHF “URL Download”</a:t>
            </a:r>
            <a:endParaRPr lang="en-US" sz="1600" dirty="0"/>
          </a:p>
          <a:p>
            <a:pPr marL="792000" lvl="1" indent="-360000" defTabSz="3689350">
              <a:lnSpc>
                <a:spcPct val="150000"/>
              </a:lnSpc>
              <a:buClr>
                <a:schemeClr val="tx1"/>
              </a:buClr>
              <a:buSzPct val="65000"/>
              <a:buFont typeface="Wingdings" pitchFamily="20" charset="2"/>
              <a:buChar char="n"/>
            </a:pPr>
            <a:r>
              <a:rPr lang="en-US" sz="1800" dirty="0"/>
              <a:t>6,861,915 system calls collected</a:t>
            </a:r>
          </a:p>
          <a:p>
            <a:pPr marL="792000" lvl="1" indent="-360000" defTabSz="3689350">
              <a:lnSpc>
                <a:spcPct val="150000"/>
              </a:lnSpc>
              <a:buClr>
                <a:schemeClr val="tx1"/>
              </a:buClr>
              <a:buSzPct val="65000"/>
              <a:buFont typeface="Wingdings" pitchFamily="20" charset="2"/>
              <a:buChar char="n"/>
            </a:pPr>
            <a:endParaRPr lang="en-US" sz="1800" dirty="0"/>
          </a:p>
          <a:p>
            <a:pPr marL="792000" lvl="1" indent="-360000" defTabSz="3689350">
              <a:lnSpc>
                <a:spcPct val="150000"/>
              </a:lnSpc>
              <a:buClr>
                <a:schemeClr val="tx1"/>
              </a:buClr>
              <a:buSzPct val="65000"/>
              <a:buFont typeface="Wingdings" pitchFamily="20" charset="2"/>
              <a:buChar char="n"/>
            </a:pPr>
            <a:r>
              <a:rPr lang="en-US" sz="1800" dirty="0"/>
              <a:t>Test each of the 31 Windows application traces against the all 7 PHF sig, and also apply initialization signature</a:t>
            </a:r>
          </a:p>
          <a:p>
            <a:pPr marL="792000" lvl="1" indent="-360000" defTabSz="3689350">
              <a:lnSpc>
                <a:spcPct val="150000"/>
              </a:lnSpc>
              <a:buClr>
                <a:schemeClr val="tx1"/>
              </a:buClr>
              <a:buSzPct val="65000"/>
              <a:buFont typeface="Wingdings" pitchFamily="20" charset="2"/>
              <a:buChar char="n"/>
            </a:pPr>
            <a:endParaRPr lang="en-US" sz="1800" dirty="0"/>
          </a:p>
          <a:p>
            <a:pPr marL="792000" lvl="1" indent="-360000" defTabSz="3689350">
              <a:lnSpc>
                <a:spcPct val="150000"/>
              </a:lnSpc>
              <a:buClr>
                <a:schemeClr val="tx1"/>
              </a:buClr>
              <a:buSzPct val="65000"/>
              <a:buFont typeface="Wingdings" pitchFamily="20" charset="2"/>
              <a:buChar char="n"/>
            </a:pPr>
            <a:r>
              <a:rPr lang="en-US" sz="1800" dirty="0"/>
              <a:t>Results: </a:t>
            </a:r>
            <a:r>
              <a:rPr lang="en-US" sz="1800" b="1" dirty="0"/>
              <a:t>3.2% </a:t>
            </a:r>
            <a:r>
              <a:rPr lang="en-US" sz="1800" dirty="0"/>
              <a:t>(7 out of 217 test results) false positive rate. </a:t>
            </a:r>
            <a:r>
              <a:rPr lang="en-US" sz="1800" b="1" dirty="0">
                <a:latin typeface="Arial" charset="0"/>
                <a:cs typeface="Arial" charset="0"/>
              </a:rPr>
              <a:t>ZERO false positive rate </a:t>
            </a:r>
            <a:r>
              <a:rPr lang="en-US" sz="1800" dirty="0"/>
              <a:t>after initialization signatures are applied. </a:t>
            </a:r>
            <a:endParaRPr lang="en-US" altLang="zh-CN" sz="1800" b="1" dirty="0"/>
          </a:p>
        </p:txBody>
      </p:sp>
    </p:spTree>
    <p:extLst>
      <p:ext uri="{BB962C8B-B14F-4D97-AF65-F5344CB8AC3E}">
        <p14:creationId xmlns:p14="http://schemas.microsoft.com/office/powerpoint/2010/main" val="34315513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80975" y="182880"/>
            <a:ext cx="8772525" cy="330729"/>
          </a:xfrm>
        </p:spPr>
        <p:txBody>
          <a:bodyPr/>
          <a:lstStyle/>
          <a:p>
            <a:r>
              <a:rPr lang="en-US" altLang="zh-CN" dirty="0"/>
              <a:t>Evaluation of Robustness against Evasion Attacks</a:t>
            </a:r>
            <a:endParaRPr lang="en-US" dirty="0"/>
          </a:p>
        </p:txBody>
      </p:sp>
      <p:sp>
        <p:nvSpPr>
          <p:cNvPr id="9" name="Rectangle 49"/>
          <p:cNvSpPr/>
          <p:nvPr/>
        </p:nvSpPr>
        <p:spPr>
          <a:xfrm>
            <a:off x="152401" y="647700"/>
            <a:ext cx="8686799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defTabSz="3657600">
              <a:buClr>
                <a:srgbClr val="0000FF"/>
              </a:buClr>
              <a:buFont typeface="Wingdings" pitchFamily="20" charset="2"/>
              <a:buChar char="v"/>
            </a:pPr>
            <a:r>
              <a:rPr lang="en-US" altLang="zh-CN" sz="2000" dirty="0">
                <a:solidFill>
                  <a:srgbClr val="0000FF"/>
                </a:solidFill>
                <a:ea typeface="宋体" charset="-122"/>
              </a:rPr>
              <a:t>Piggyback Attack</a:t>
            </a:r>
          </a:p>
          <a:p>
            <a:pPr marL="792000" lvl="1" indent="-360000" defTabSz="3689350">
              <a:lnSpc>
                <a:spcPct val="150000"/>
              </a:lnSpc>
              <a:buClr>
                <a:schemeClr val="tx1"/>
              </a:buClr>
              <a:buSzPct val="65000"/>
              <a:buFont typeface="Wingdings" pitchFamily="20" charset="2"/>
              <a:buChar char="n"/>
            </a:pPr>
            <a:r>
              <a:rPr lang="en-US" sz="1800" dirty="0"/>
              <a:t>An RAT injects itself into a benign program and then runs in the background whenever the host program is launched</a:t>
            </a:r>
          </a:p>
          <a:p>
            <a:pPr marL="792000" lvl="1" indent="-360000" defTabSz="3689350">
              <a:lnSpc>
                <a:spcPct val="150000"/>
              </a:lnSpc>
              <a:buClr>
                <a:schemeClr val="tx1"/>
              </a:buClr>
              <a:buSzPct val="65000"/>
              <a:buFont typeface="Wingdings" pitchFamily="20" charset="2"/>
              <a:buChar char="n"/>
            </a:pPr>
            <a:endParaRPr lang="en-US" sz="1800" dirty="0"/>
          </a:p>
          <a:p>
            <a:pPr marL="792000" lvl="1" indent="-360000" defTabSz="3689350">
              <a:lnSpc>
                <a:spcPct val="150000"/>
              </a:lnSpc>
              <a:buClr>
                <a:schemeClr val="tx1"/>
              </a:buClr>
              <a:buSzPct val="65000"/>
              <a:buFont typeface="Wingdings" pitchFamily="20" charset="2"/>
              <a:buChar char="n"/>
            </a:pPr>
            <a:r>
              <a:rPr lang="en-US" sz="1800" dirty="0"/>
              <a:t>We create 40 mixed traces of benign and RAT processes</a:t>
            </a:r>
          </a:p>
          <a:p>
            <a:pPr marL="792000" lvl="1" indent="-360000" defTabSz="3689350">
              <a:lnSpc>
                <a:spcPct val="150000"/>
              </a:lnSpc>
              <a:buClr>
                <a:schemeClr val="tx1"/>
              </a:buClr>
              <a:buSzPct val="65000"/>
              <a:buFont typeface="Wingdings" pitchFamily="20" charset="2"/>
              <a:buChar char="n"/>
            </a:pPr>
            <a:endParaRPr lang="en-US" sz="1800" dirty="0"/>
          </a:p>
          <a:p>
            <a:pPr marL="792000" lvl="1" indent="-360000" defTabSz="3689350">
              <a:lnSpc>
                <a:spcPct val="150000"/>
              </a:lnSpc>
              <a:buClr>
                <a:schemeClr val="tx1"/>
              </a:buClr>
              <a:buSzPct val="65000"/>
              <a:buFont typeface="Wingdings" pitchFamily="20" charset="2"/>
              <a:buChar char="n"/>
            </a:pPr>
            <a:r>
              <a:rPr lang="en-US" sz="1800" dirty="0"/>
              <a:t>Results: </a:t>
            </a:r>
            <a:r>
              <a:rPr lang="en-US" sz="1800" b="1" dirty="0"/>
              <a:t>100% detected</a:t>
            </a:r>
          </a:p>
          <a:p>
            <a:pPr marL="1249200" lvl="2" indent="-360000" defTabSz="3689350">
              <a:lnSpc>
                <a:spcPct val="150000"/>
              </a:lnSpc>
              <a:buClr>
                <a:schemeClr val="tx1"/>
              </a:buClr>
              <a:buSzPct val="65000"/>
              <a:buFont typeface="Wingdings" pitchFamily="20" charset="2"/>
              <a:buChar char="n"/>
            </a:pPr>
            <a:r>
              <a:rPr lang="en-US" sz="1600" dirty="0">
                <a:latin typeface="Arial" charset="0"/>
                <a:cs typeface="Arial" charset="0"/>
              </a:rPr>
              <a:t>A parasite RAT malware still needs to generate execution traces to accomplish an attack, although its traces may be mixed together with those of the host program.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990487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80975" y="182880"/>
            <a:ext cx="8772525" cy="330729"/>
          </a:xfrm>
        </p:spPr>
        <p:txBody>
          <a:bodyPr/>
          <a:lstStyle/>
          <a:p>
            <a:r>
              <a:rPr lang="en-US" altLang="zh-CN" dirty="0"/>
              <a:t>Evaluation of Robustness against Evasion Attacks – cont’d</a:t>
            </a:r>
            <a:endParaRPr lang="en-US" dirty="0"/>
          </a:p>
        </p:txBody>
      </p:sp>
      <p:sp>
        <p:nvSpPr>
          <p:cNvPr id="5" name="Rectangle 49"/>
          <p:cNvSpPr/>
          <p:nvPr/>
        </p:nvSpPr>
        <p:spPr>
          <a:xfrm>
            <a:off x="152400" y="647700"/>
            <a:ext cx="868679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defTabSz="3657600">
              <a:buClr>
                <a:srgbClr val="0000FF"/>
              </a:buClr>
              <a:buFont typeface="Wingdings" pitchFamily="20" charset="2"/>
              <a:buChar char="v"/>
            </a:pPr>
            <a:r>
              <a:rPr lang="en-US" sz="2000" dirty="0">
                <a:solidFill>
                  <a:srgbClr val="0000FF"/>
                </a:solidFill>
                <a:ea typeface="宋体" charset="-122"/>
              </a:rPr>
              <a:t>System Call Injection Attack</a:t>
            </a:r>
          </a:p>
          <a:p>
            <a:pPr marL="792000" lvl="1" indent="-360000" defTabSz="3689350">
              <a:lnSpc>
                <a:spcPct val="150000"/>
              </a:lnSpc>
              <a:buClr>
                <a:schemeClr val="tx1"/>
              </a:buClr>
              <a:buSzPct val="65000"/>
              <a:buFont typeface="Wingdings" pitchFamily="20" charset="2"/>
              <a:buChar char="n"/>
            </a:pPr>
            <a:r>
              <a:rPr lang="en-US" sz="1800" dirty="0">
                <a:latin typeface="Arial" charset="0"/>
                <a:cs typeface="Arial" charset="0"/>
              </a:rPr>
              <a:t>An attacker inserts arbitrarily functionality-irrelevant system calls into its execution traces.</a:t>
            </a:r>
          </a:p>
          <a:p>
            <a:pPr marL="792000" lvl="1" indent="-360000" defTabSz="3689350">
              <a:lnSpc>
                <a:spcPct val="150000"/>
              </a:lnSpc>
              <a:buClr>
                <a:schemeClr val="tx1"/>
              </a:buClr>
              <a:buSzPct val="65000"/>
              <a:buFont typeface="Wingdings" pitchFamily="20" charset="2"/>
              <a:buChar char="n"/>
            </a:pPr>
            <a:endParaRPr lang="en-US" sz="1800" dirty="0"/>
          </a:p>
          <a:p>
            <a:pPr marL="792000" lvl="1" indent="-360000" defTabSz="3689350">
              <a:lnSpc>
                <a:spcPct val="150000"/>
              </a:lnSpc>
              <a:buClr>
                <a:schemeClr val="tx1"/>
              </a:buClr>
              <a:buSzPct val="65000"/>
              <a:buFont typeface="Wingdings" pitchFamily="20" charset="2"/>
              <a:buChar char="n"/>
            </a:pPr>
            <a:r>
              <a:rPr lang="en-US" sz="1800" dirty="0"/>
              <a:t>Results: our system is </a:t>
            </a:r>
            <a:r>
              <a:rPr lang="en-US" sz="1800" b="1" dirty="0"/>
              <a:t>robust to such attack by nature</a:t>
            </a:r>
            <a:r>
              <a:rPr lang="en-US" sz="1800" dirty="0"/>
              <a:t>.</a:t>
            </a:r>
          </a:p>
          <a:p>
            <a:pPr marL="1249200" lvl="2" indent="-360000" defTabSz="3689350">
              <a:lnSpc>
                <a:spcPct val="150000"/>
              </a:lnSpc>
              <a:buClr>
                <a:schemeClr val="tx1"/>
              </a:buClr>
              <a:buSzPct val="65000"/>
              <a:buFont typeface="Wingdings" pitchFamily="20" charset="2"/>
              <a:buChar char="n"/>
            </a:pPr>
            <a:r>
              <a:rPr lang="en-US" sz="1600" dirty="0">
                <a:latin typeface="Arial" charset="0"/>
                <a:cs typeface="Arial" charset="0"/>
              </a:rPr>
              <a:t>Our per-functionality behavior graphs do not require the system calls contained to be contiguously located in a trace.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684151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80975" y="182880"/>
            <a:ext cx="8772525" cy="330729"/>
          </a:xfrm>
        </p:spPr>
        <p:txBody>
          <a:bodyPr/>
          <a:lstStyle/>
          <a:p>
            <a:r>
              <a:rPr lang="en-US" altLang="zh-CN" dirty="0"/>
              <a:t>Evaluation of Robustness against Evasion Attacks – cont’d</a:t>
            </a:r>
            <a:endParaRPr lang="en-US" dirty="0"/>
          </a:p>
        </p:txBody>
      </p:sp>
      <p:sp>
        <p:nvSpPr>
          <p:cNvPr id="9" name="Rectangle 49"/>
          <p:cNvSpPr/>
          <p:nvPr/>
        </p:nvSpPr>
        <p:spPr>
          <a:xfrm>
            <a:off x="152401" y="647700"/>
            <a:ext cx="8686799" cy="321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defTabSz="3657600">
              <a:buClr>
                <a:srgbClr val="0000FF"/>
              </a:buClr>
              <a:buFont typeface="Wingdings" pitchFamily="20" charset="2"/>
              <a:buChar char="v"/>
            </a:pPr>
            <a:r>
              <a:rPr lang="en-US" sz="2000" dirty="0">
                <a:solidFill>
                  <a:srgbClr val="0000FF"/>
                </a:solidFill>
                <a:ea typeface="宋体" charset="-122"/>
              </a:rPr>
              <a:t>System Call Reordering Attack</a:t>
            </a:r>
          </a:p>
          <a:p>
            <a:pPr marL="792000" lvl="1" indent="-360000" defTabSz="3689350">
              <a:lnSpc>
                <a:spcPct val="150000"/>
              </a:lnSpc>
              <a:buClr>
                <a:schemeClr val="tx1"/>
              </a:buClr>
              <a:buSzPct val="65000"/>
              <a:buFont typeface="Wingdings" pitchFamily="20" charset="2"/>
              <a:buChar char="n"/>
            </a:pPr>
            <a:r>
              <a:rPr lang="en-US" sz="1800" dirty="0">
                <a:latin typeface="Arial" charset="0"/>
                <a:cs typeface="Arial" charset="0"/>
              </a:rPr>
              <a:t>An attacker may change the order of system calls in the execution path to fool our system.</a:t>
            </a:r>
          </a:p>
          <a:p>
            <a:pPr marL="792000" lvl="1" indent="-360000" defTabSz="3689350">
              <a:lnSpc>
                <a:spcPct val="150000"/>
              </a:lnSpc>
              <a:buClr>
                <a:schemeClr val="tx1"/>
              </a:buClr>
              <a:buSzPct val="65000"/>
              <a:buFont typeface="Wingdings" pitchFamily="20" charset="2"/>
              <a:buChar char="n"/>
            </a:pPr>
            <a:endParaRPr lang="en-US" sz="1800" dirty="0">
              <a:latin typeface="Arial" charset="0"/>
              <a:cs typeface="Arial" charset="0"/>
            </a:endParaRPr>
          </a:p>
          <a:p>
            <a:pPr marL="792000" lvl="1" indent="-360000" defTabSz="3689350">
              <a:lnSpc>
                <a:spcPct val="150000"/>
              </a:lnSpc>
              <a:buClr>
                <a:schemeClr val="tx1"/>
              </a:buClr>
              <a:buSzPct val="65000"/>
              <a:buFont typeface="Wingdings" pitchFamily="20" charset="2"/>
              <a:buChar char="n"/>
            </a:pPr>
            <a:r>
              <a:rPr lang="en-US" sz="1800" dirty="0">
                <a:latin typeface="Arial" charset="0"/>
                <a:cs typeface="Arial" charset="0"/>
              </a:rPr>
              <a:t>However, reordering system calls without affecting the semantics of an original program has </a:t>
            </a:r>
            <a:r>
              <a:rPr lang="en-US" sz="1800" b="1" i="1" dirty="0">
                <a:latin typeface="Arial" charset="0"/>
                <a:cs typeface="Arial" charset="0"/>
              </a:rPr>
              <a:t>quite limited applicability</a:t>
            </a:r>
            <a:r>
              <a:rPr lang="en-US" sz="1800" dirty="0">
                <a:latin typeface="Arial" charset="0"/>
                <a:cs typeface="Arial" charset="0"/>
              </a:rPr>
              <a:t>.</a:t>
            </a:r>
          </a:p>
          <a:p>
            <a:pPr marL="1249200" lvl="2" indent="-360000" defTabSz="3689350">
              <a:lnSpc>
                <a:spcPct val="150000"/>
              </a:lnSpc>
              <a:buClr>
                <a:schemeClr val="tx1"/>
              </a:buClr>
              <a:buSzPct val="65000"/>
              <a:buFont typeface="Wingdings" pitchFamily="20" charset="2"/>
              <a:buChar char="n"/>
            </a:pPr>
            <a:r>
              <a:rPr lang="en-US" sz="1600" dirty="0">
                <a:latin typeface="Arial" charset="0"/>
                <a:cs typeface="Arial" charset="0"/>
              </a:rPr>
              <a:t>Strict semantic logic, and data and control dependencies exist among the system calls events which compose a behavior graph to represent a PHF.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273610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80975" y="182880"/>
            <a:ext cx="8772525" cy="330729"/>
          </a:xfrm>
        </p:spPr>
        <p:txBody>
          <a:bodyPr/>
          <a:lstStyle/>
          <a:p>
            <a:r>
              <a:rPr lang="en-US" altLang="zh-CN" dirty="0"/>
              <a:t>Evaluation of Robustness against Evasion Attacks – cont’d</a:t>
            </a:r>
            <a:endParaRPr lang="en-US" dirty="0"/>
          </a:p>
        </p:txBody>
      </p:sp>
      <p:sp>
        <p:nvSpPr>
          <p:cNvPr id="6" name="Rectangle 49"/>
          <p:cNvSpPr/>
          <p:nvPr/>
        </p:nvSpPr>
        <p:spPr>
          <a:xfrm>
            <a:off x="152400" y="647700"/>
            <a:ext cx="868679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defTabSz="3657600">
              <a:buClr>
                <a:srgbClr val="0000FF"/>
              </a:buClr>
              <a:buFont typeface="Wingdings" pitchFamily="20" charset="2"/>
              <a:buChar char="v"/>
            </a:pPr>
            <a:r>
              <a:rPr lang="en-US" sz="2000" dirty="0">
                <a:solidFill>
                  <a:srgbClr val="0000FF"/>
                </a:solidFill>
                <a:ea typeface="宋体" charset="-122"/>
              </a:rPr>
              <a:t>Obfuscation Attack</a:t>
            </a:r>
          </a:p>
          <a:p>
            <a:pPr marL="792000" lvl="1" indent="-360000" defTabSz="3689350">
              <a:lnSpc>
                <a:spcPct val="150000"/>
              </a:lnSpc>
              <a:buClr>
                <a:schemeClr val="tx1"/>
              </a:buClr>
              <a:buSzPct val="65000"/>
              <a:buFont typeface="Wingdings" pitchFamily="20" charset="2"/>
              <a:buChar char="n"/>
            </a:pPr>
            <a:r>
              <a:rPr lang="en-US" sz="1800" dirty="0">
                <a:latin typeface="Arial" charset="0"/>
                <a:cs typeface="Arial" charset="0"/>
              </a:rPr>
              <a:t>We used a powerful obfuscation tool to perform a series of control flow and data flow obfuscation techniques on RAT samples.</a:t>
            </a:r>
          </a:p>
          <a:p>
            <a:pPr marL="792000" lvl="1" indent="-360000" defTabSz="3689350">
              <a:lnSpc>
                <a:spcPct val="150000"/>
              </a:lnSpc>
              <a:buClr>
                <a:schemeClr val="tx1"/>
              </a:buClr>
              <a:buSzPct val="65000"/>
              <a:buFont typeface="Wingdings" pitchFamily="20" charset="2"/>
              <a:buChar char="n"/>
            </a:pPr>
            <a:endParaRPr lang="en-US" sz="1800" dirty="0">
              <a:latin typeface="Arial" charset="0"/>
              <a:cs typeface="Arial" charset="0"/>
            </a:endParaRPr>
          </a:p>
          <a:p>
            <a:pPr marL="792000" lvl="1" indent="-360000" defTabSz="3689350">
              <a:lnSpc>
                <a:spcPct val="150000"/>
              </a:lnSpc>
              <a:buClr>
                <a:schemeClr val="tx1"/>
              </a:buClr>
              <a:buSzPct val="65000"/>
              <a:buFont typeface="Wingdings" pitchFamily="20" charset="2"/>
              <a:buChar char="n"/>
            </a:pPr>
            <a:r>
              <a:rPr lang="en-US" sz="1800" dirty="0">
                <a:latin typeface="Arial" charset="0"/>
                <a:cs typeface="Arial" charset="0"/>
              </a:rPr>
              <a:t>Results: Our system is </a:t>
            </a:r>
            <a:r>
              <a:rPr lang="en-US" sz="1800" b="1" i="1" dirty="0">
                <a:latin typeface="Arial" charset="0"/>
                <a:cs typeface="Arial" charset="0"/>
              </a:rPr>
              <a:t>able to detect all of them</a:t>
            </a:r>
            <a:r>
              <a:rPr lang="en-US" sz="1800" dirty="0">
                <a:latin typeface="Arial" charset="0"/>
                <a:cs typeface="Arial" charset="0"/>
              </a:rPr>
              <a:t>, while 35 out of 55 </a:t>
            </a:r>
            <a:r>
              <a:rPr lang="en-US" sz="1800" dirty="0" err="1">
                <a:latin typeface="Arial" charset="0"/>
                <a:cs typeface="Arial" charset="0"/>
              </a:rPr>
              <a:t>VirusTotal</a:t>
            </a:r>
            <a:r>
              <a:rPr lang="en-US" sz="1800" dirty="0">
                <a:latin typeface="Arial" charset="0"/>
                <a:cs typeface="Arial" charset="0"/>
              </a:rPr>
              <a:t> scanners fail to detect them. </a:t>
            </a:r>
          </a:p>
          <a:p>
            <a:pPr marL="792000" lvl="1" indent="-360000" defTabSz="3689350">
              <a:lnSpc>
                <a:spcPct val="150000"/>
              </a:lnSpc>
              <a:buClr>
                <a:schemeClr val="tx1"/>
              </a:buClr>
              <a:buSzPct val="65000"/>
              <a:buFont typeface="Wingdings" pitchFamily="20" charset="2"/>
              <a:buChar char="n"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94811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Rectangle 49"/>
          <p:cNvSpPr/>
          <p:nvPr/>
        </p:nvSpPr>
        <p:spPr>
          <a:xfrm>
            <a:off x="114301" y="899398"/>
            <a:ext cx="8724899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defTabSz="3657600">
              <a:buClr>
                <a:srgbClr val="0000FF"/>
              </a:buClr>
              <a:buFont typeface="Wingdings" pitchFamily="20" charset="2"/>
              <a:buChar char="v"/>
            </a:pPr>
            <a:r>
              <a:rPr lang="en-US" altLang="zh-CN" sz="2000" dirty="0">
                <a:ea typeface="宋体" charset="-122"/>
              </a:rPr>
              <a:t>We proposed a novel, f</a:t>
            </a:r>
            <a:r>
              <a:rPr lang="en-US" sz="2000" dirty="0">
                <a:ea typeface="宋体" charset="-122"/>
              </a:rPr>
              <a:t>ine-grained, evasion-resilient and real-time RAT detection </a:t>
            </a:r>
            <a:r>
              <a:rPr lang="en-US" altLang="zh-CN" sz="2000" dirty="0">
                <a:ea typeface="宋体" charset="-122"/>
              </a:rPr>
              <a:t>approach.</a:t>
            </a:r>
          </a:p>
          <a:p>
            <a:pPr marL="457200" indent="-457200" defTabSz="3657600">
              <a:buClr>
                <a:srgbClr val="0000FF"/>
              </a:buClr>
              <a:buFont typeface="Wingdings" pitchFamily="20" charset="2"/>
              <a:buChar char="v"/>
            </a:pPr>
            <a:endParaRPr lang="en-US" altLang="zh-CN" sz="2000" dirty="0">
              <a:ea typeface="宋体" charset="-122"/>
            </a:endParaRPr>
          </a:p>
          <a:p>
            <a:pPr marL="457200" indent="-457200" defTabSz="3657600">
              <a:buClr>
                <a:srgbClr val="0000FF"/>
              </a:buClr>
              <a:buFont typeface="Wingdings" pitchFamily="20" charset="2"/>
              <a:buChar char="v"/>
            </a:pPr>
            <a:r>
              <a:rPr lang="en-US" altLang="zh-CN" sz="2000" dirty="0" smtClean="0">
                <a:ea typeface="宋体" charset="-122"/>
              </a:rPr>
              <a:t>With both third-party traces and various attacks evaluated, our </a:t>
            </a:r>
            <a:r>
              <a:rPr lang="en-US" altLang="zh-CN" sz="2000" dirty="0">
                <a:ea typeface="宋体" charset="-122"/>
              </a:rPr>
              <a:t>approach has </a:t>
            </a:r>
            <a:r>
              <a:rPr lang="en-US" altLang="zh-CN" sz="2000" dirty="0" smtClean="0">
                <a:ea typeface="宋体" charset="-122"/>
              </a:rPr>
              <a:t>demonstrated very high accuracy in real-time.</a:t>
            </a:r>
            <a:endParaRPr lang="en-US" altLang="zh-CN" sz="2000" dirty="0">
              <a:ea typeface="宋体" charset="-122"/>
            </a:endParaRPr>
          </a:p>
          <a:p>
            <a:pPr marL="792000" lvl="1" indent="-360000" defTabSz="3689350">
              <a:buClr>
                <a:schemeClr val="tx1"/>
              </a:buClr>
              <a:buSzPct val="65000"/>
              <a:buFont typeface="Wingdings" pitchFamily="20" charset="2"/>
              <a:buChar char="n"/>
            </a:pPr>
            <a:endParaRPr lang="en-US" altLang="zh-CN" sz="1800" dirty="0"/>
          </a:p>
        </p:txBody>
      </p:sp>
    </p:spTree>
    <p:extLst>
      <p:ext uri="{BB962C8B-B14F-4D97-AF65-F5344CB8AC3E}">
        <p14:creationId xmlns:p14="http://schemas.microsoft.com/office/powerpoint/2010/main" val="2795434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8" name="Shape 2248"/>
          <p:cNvSpPr>
            <a:spLocks noGrp="1"/>
          </p:cNvSpPr>
          <p:nvPr>
            <p:ph type="title"/>
          </p:nvPr>
        </p:nvSpPr>
        <p:spPr>
          <a:xfrm>
            <a:off x="291543" y="442429"/>
            <a:ext cx="5931458" cy="428626"/>
          </a:xfrm>
          <a:prstGeom prst="rect">
            <a:avLst/>
          </a:prstGeom>
        </p:spPr>
        <p:txBody>
          <a:bodyPr/>
          <a:lstStyle/>
          <a:p>
            <a:pPr defTabSz="438911">
              <a:defRPr sz="1919"/>
            </a:pPr>
            <a:r>
              <a:t>和市场上主流APT产品的对比</a:t>
            </a:r>
          </a:p>
        </p:txBody>
      </p:sp>
      <p:graphicFrame>
        <p:nvGraphicFramePr>
          <p:cNvPr id="2249" name="Table 2249"/>
          <p:cNvGraphicFramePr/>
          <p:nvPr>
            <p:extLst>
              <p:ext uri="{D42A27DB-BD31-4B8C-83A1-F6EECF244321}">
                <p14:modId xmlns:p14="http://schemas.microsoft.com/office/powerpoint/2010/main" val="2556307944"/>
              </p:ext>
            </p:extLst>
          </p:nvPr>
        </p:nvGraphicFramePr>
        <p:xfrm>
          <a:off x="53234" y="788537"/>
          <a:ext cx="9037530" cy="3963989"/>
        </p:xfrm>
        <a:graphic>
          <a:graphicData uri="http://schemas.openxmlformats.org/drawingml/2006/table">
            <a:tbl>
              <a:tblPr/>
              <a:tblGrid>
                <a:gridCol w="1027137"/>
                <a:gridCol w="1678488"/>
                <a:gridCol w="1528175"/>
                <a:gridCol w="1790619"/>
                <a:gridCol w="1236334"/>
                <a:gridCol w="874905"/>
                <a:gridCol w="901872"/>
              </a:tblGrid>
              <a:tr h="149384">
                <a:tc rowSpan="2">
                  <a:txBody>
                    <a:bodyPr/>
                    <a:lstStyle/>
                    <a:p>
                      <a:pPr algn="just" defTabSz="457200">
                        <a:defRPr sz="1800">
                          <a:uFillTx/>
                        </a:defRPr>
                      </a:pPr>
                      <a:r>
                        <a:rPr sz="1100" dirty="0" err="1">
                          <a:uFill>
                            <a:solidFill>
                              <a:srgbClr val="000000"/>
                            </a:solidFill>
                          </a:uFill>
                        </a:rPr>
                        <a:t>产品</a:t>
                      </a:r>
                      <a:endParaRPr sz="1100" dirty="0"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</a:txBody>
                  <a:tcPr marL="0" marR="0" marT="0" marB="0" horzOverflow="overflow"/>
                </a:tc>
                <a:tc rowSpan="2">
                  <a:txBody>
                    <a:bodyPr/>
                    <a:lstStyle/>
                    <a:p>
                      <a:pPr algn="just" defTabSz="457200">
                        <a:defRPr sz="1800">
                          <a:uFillTx/>
                        </a:defRPr>
                      </a:pPr>
                      <a:r>
                        <a:rPr sz="1100">
                          <a:uFill>
                            <a:solidFill>
                              <a:srgbClr val="000000"/>
                            </a:solidFill>
                          </a:uFill>
                        </a:rPr>
                        <a:t>检测方法</a:t>
                      </a:r>
                    </a:p>
                  </a:txBody>
                  <a:tcPr marL="0" marR="0" marT="0" marB="0" horzOverflow="overflow"/>
                </a:tc>
                <a:tc rowSpan="2">
                  <a:txBody>
                    <a:bodyPr/>
                    <a:lstStyle/>
                    <a:p>
                      <a:pPr algn="just" defTabSz="457200">
                        <a:defRPr sz="1800">
                          <a:uFillTx/>
                        </a:defRPr>
                      </a:pPr>
                      <a:r>
                        <a:rPr sz="1100">
                          <a:uFill>
                            <a:solidFill>
                              <a:srgbClr val="000000"/>
                            </a:solidFill>
                          </a:uFill>
                        </a:rPr>
                        <a:t>主机监控范围</a:t>
                      </a:r>
                    </a:p>
                  </a:txBody>
                  <a:tcPr marL="0" marR="0" marT="0" marB="0" horzOverflow="overflow"/>
                </a:tc>
                <a:tc gridSpan="4">
                  <a:txBody>
                    <a:bodyPr/>
                    <a:lstStyle/>
                    <a:p>
                      <a:pPr algn="just" defTabSz="457200">
                        <a:defRPr sz="1100">
                          <a:uFill>
                            <a:solidFill>
                              <a:srgbClr val="000000"/>
                            </a:solidFill>
                          </a:uFill>
                        </a:defRPr>
                      </a:pPr>
                      <a:r>
                        <a:t>APT攻击生命周期</a:t>
                      </a:r>
                    </a:p>
                  </a:txBody>
                  <a:tcPr marL="0" marR="0" marT="0" marB="0" horzOverflow="overflow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159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defTabSz="457200">
                        <a:defRPr sz="1800">
                          <a:uFillTx/>
                        </a:defRPr>
                      </a:pPr>
                      <a:r>
                        <a:rPr sz="1100">
                          <a:uFill>
                            <a:solidFill>
                              <a:srgbClr val="000000"/>
                            </a:solidFill>
                          </a:uFill>
                        </a:rPr>
                        <a:t>初始阶段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just" defTabSz="457200">
                        <a:defRPr sz="1800">
                          <a:uFillTx/>
                        </a:defRPr>
                      </a:pPr>
                      <a:r>
                        <a:rPr sz="1100">
                          <a:uFill>
                            <a:solidFill>
                              <a:srgbClr val="000000"/>
                            </a:solidFill>
                          </a:uFill>
                        </a:rPr>
                        <a:t>植入后门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just" defTabSz="457200">
                        <a:defRPr sz="1800">
                          <a:uFillTx/>
                        </a:defRPr>
                      </a:pPr>
                      <a:r>
                        <a:rPr sz="1100">
                          <a:uFill>
                            <a:solidFill>
                              <a:srgbClr val="000000"/>
                            </a:solidFill>
                          </a:uFill>
                        </a:rPr>
                        <a:t>后续扩散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just" defTabSz="457200">
                        <a:defRPr sz="1800">
                          <a:uFillTx/>
                        </a:defRPr>
                      </a:pPr>
                      <a:r>
                        <a:rPr sz="1100">
                          <a:uFill>
                            <a:solidFill>
                              <a:srgbClr val="000000"/>
                            </a:solidFill>
                          </a:uFill>
                        </a:rPr>
                        <a:t>敏感数据泄露</a:t>
                      </a:r>
                    </a:p>
                  </a:txBody>
                  <a:tcPr marL="0" marR="0" marT="0" marB="0" horzOverflow="overflow"/>
                </a:tc>
              </a:tr>
              <a:tr h="215900">
                <a:tc>
                  <a:txBody>
                    <a:bodyPr/>
                    <a:lstStyle/>
                    <a:p>
                      <a:pPr algn="just" defTabSz="457200">
                        <a:defRPr sz="1800">
                          <a:uFillTx/>
                        </a:defRPr>
                      </a:pPr>
                      <a:r>
                        <a:rPr sz="1100">
                          <a:uFill>
                            <a:solidFill>
                              <a:srgbClr val="000000"/>
                            </a:solidFill>
                          </a:uFill>
                        </a:rPr>
                        <a:t>启明星辰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just" defTabSz="457200">
                        <a:defRPr sz="1800">
                          <a:uFillTx/>
                        </a:defRPr>
                      </a:pPr>
                      <a:r>
                        <a:rPr sz="1100">
                          <a:uFill>
                            <a:solidFill>
                              <a:srgbClr val="000000"/>
                            </a:solidFill>
                          </a:uFill>
                        </a:rPr>
                        <a:t>基于网络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just" defTabSz="457200">
                        <a:defRPr sz="1100">
                          <a:uFill>
                            <a:solidFill>
                              <a:srgbClr val="000000"/>
                            </a:solidFill>
                          </a:uFill>
                        </a:defRPr>
                      </a:pPr>
                      <a:r>
                        <a:t>Web系统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just" defTabSz="457200">
                        <a:defRPr sz="1800">
                          <a:uFillTx/>
                        </a:defRPr>
                      </a:pPr>
                      <a:r>
                        <a:rPr sz="1100">
                          <a:uFill>
                            <a:solidFill>
                              <a:srgbClr val="000000"/>
                            </a:solidFill>
                          </a:uFill>
                        </a:rPr>
                        <a:t>实时检测已知恶意软件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just" defTabSz="457200">
                        <a:defRPr sz="1800">
                          <a:uFillTx/>
                        </a:defRPr>
                      </a:pPr>
                      <a:r>
                        <a:rPr sz="1100">
                          <a:uFill>
                            <a:solidFill>
                              <a:srgbClr val="000000"/>
                            </a:solidFill>
                          </a:uFill>
                        </a:rPr>
                        <a:t>无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just" defTabSz="457200">
                        <a:defRPr sz="1800">
                          <a:uFillTx/>
                        </a:defRPr>
                      </a:pPr>
                      <a:r>
                        <a:rPr sz="1100">
                          <a:uFill>
                            <a:solidFill>
                              <a:srgbClr val="000000"/>
                            </a:solidFill>
                          </a:uFill>
                        </a:rPr>
                        <a:t>无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just" defTabSz="457200">
                        <a:defRPr sz="1800">
                          <a:uFillTx/>
                        </a:defRPr>
                      </a:pPr>
                      <a:r>
                        <a:rPr sz="1100">
                          <a:uFill>
                            <a:solidFill>
                              <a:srgbClr val="000000"/>
                            </a:solidFill>
                          </a:uFill>
                        </a:rPr>
                        <a:t>无</a:t>
                      </a:r>
                    </a:p>
                  </a:txBody>
                  <a:tcPr marL="0" marR="0" marT="0" marB="0" horzOverflow="overflow"/>
                </a:tc>
              </a:tr>
              <a:tr h="746922">
                <a:tc>
                  <a:txBody>
                    <a:bodyPr/>
                    <a:lstStyle/>
                    <a:p>
                      <a:pPr algn="just" defTabSz="457200">
                        <a:defRPr sz="1800">
                          <a:uFillTx/>
                        </a:defRPr>
                      </a:pPr>
                      <a:r>
                        <a:rPr sz="1100">
                          <a:uFill>
                            <a:solidFill>
                              <a:srgbClr val="000000"/>
                            </a:solidFill>
                          </a:uFill>
                        </a:rPr>
                        <a:t>360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just" defTabSz="457200">
                        <a:defRPr sz="1800">
                          <a:uFillTx/>
                        </a:defRPr>
                      </a:pPr>
                      <a:r>
                        <a:rPr sz="1100">
                          <a:uFill>
                            <a:solidFill>
                              <a:srgbClr val="000000"/>
                            </a:solidFill>
                          </a:uFill>
                        </a:rPr>
                        <a:t>基于网络和无沙箱主机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just" defTabSz="457200">
                        <a:defRPr sz="1100">
                          <a:uFill>
                            <a:solidFill>
                              <a:srgbClr val="000000"/>
                            </a:solidFill>
                          </a:uFill>
                        </a:defRPr>
                      </a:pPr>
                      <a:r>
                        <a:t>终端行为检测</a:t>
                      </a:r>
                    </a:p>
                    <a:p>
                      <a:pPr algn="just" defTabSz="457200">
                        <a:defRPr sz="1100">
                          <a:uFill>
                            <a:solidFill>
                              <a:srgbClr val="000000"/>
                            </a:solidFill>
                          </a:uFill>
                        </a:defRPr>
                      </a:pPr>
                      <a:r>
                        <a:t>系统日志</a:t>
                      </a:r>
                    </a:p>
                    <a:p>
                      <a:pPr algn="just" defTabSz="457200">
                        <a:defRPr sz="1100">
                          <a:uFill>
                            <a:solidFill>
                              <a:srgbClr val="000000"/>
                            </a:solidFill>
                          </a:uFill>
                        </a:defRPr>
                      </a:pPr>
                      <a:r>
                        <a:t>Web系统</a:t>
                      </a:r>
                    </a:p>
                    <a:p>
                      <a:pPr algn="just" defTabSz="457200">
                        <a:defRPr sz="1100">
                          <a:uFill>
                            <a:solidFill>
                              <a:srgbClr val="000000"/>
                            </a:solidFill>
                          </a:uFill>
                        </a:defRPr>
                      </a:pPr>
                      <a:r>
                        <a:t>文件系统</a:t>
                      </a:r>
                    </a:p>
                    <a:p>
                      <a:pPr algn="just" defTabSz="457200">
                        <a:defRPr sz="1100">
                          <a:uFill>
                            <a:solidFill>
                              <a:srgbClr val="000000"/>
                            </a:solidFill>
                          </a:uFill>
                        </a:defRPr>
                      </a:pPr>
                      <a:r>
                        <a:t>邮件系统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just" defTabSz="457200">
                        <a:defRPr sz="1800">
                          <a:uFillTx/>
                        </a:defRPr>
                      </a:pPr>
                      <a:r>
                        <a:rPr sz="1100">
                          <a:uFill>
                            <a:solidFill>
                              <a:srgbClr val="000000"/>
                            </a:solidFill>
                          </a:uFill>
                        </a:rPr>
                        <a:t>实时检测已知恶意软件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just" defTabSz="457200">
                        <a:defRPr sz="1800">
                          <a:uFillTx/>
                        </a:defRPr>
                      </a:pPr>
                      <a:r>
                        <a:rPr sz="1100">
                          <a:uFill>
                            <a:solidFill>
                              <a:srgbClr val="000000"/>
                            </a:solidFill>
                          </a:uFill>
                        </a:rPr>
                        <a:t>无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just" defTabSz="457200">
                        <a:defRPr sz="1800">
                          <a:uFillTx/>
                        </a:defRPr>
                      </a:pPr>
                      <a:r>
                        <a:rPr sz="1100">
                          <a:uFill>
                            <a:solidFill>
                              <a:srgbClr val="000000"/>
                            </a:solidFill>
                          </a:uFill>
                        </a:rPr>
                        <a:t>离线分析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just" defTabSz="457200">
                        <a:defRPr sz="1800">
                          <a:uFillTx/>
                        </a:defRPr>
                      </a:pPr>
                      <a:r>
                        <a:rPr sz="1100">
                          <a:uFill>
                            <a:solidFill>
                              <a:srgbClr val="000000"/>
                            </a:solidFill>
                          </a:uFill>
                        </a:rPr>
                        <a:t>离线分析</a:t>
                      </a:r>
                    </a:p>
                  </a:txBody>
                  <a:tcPr marL="0" marR="0" marT="0" marB="0" horzOverflow="overflow"/>
                </a:tc>
              </a:tr>
              <a:tr h="597538">
                <a:tc>
                  <a:txBody>
                    <a:bodyPr/>
                    <a:lstStyle/>
                    <a:p>
                      <a:pPr algn="just" defTabSz="457200">
                        <a:defRPr sz="1800">
                          <a:uFillTx/>
                        </a:defRPr>
                      </a:pPr>
                      <a:r>
                        <a:rPr sz="1100">
                          <a:uFill>
                            <a:solidFill>
                              <a:srgbClr val="000000"/>
                            </a:solidFill>
                          </a:uFill>
                        </a:rPr>
                        <a:t>绿盟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just" defTabSz="457200">
                        <a:defRPr sz="1800">
                          <a:uFillTx/>
                        </a:defRPr>
                      </a:pPr>
                      <a:r>
                        <a:rPr sz="1100">
                          <a:uFill>
                            <a:solidFill>
                              <a:srgbClr val="000000"/>
                            </a:solidFill>
                          </a:uFill>
                        </a:rPr>
                        <a:t>基于网络和无沙箱主机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just" defTabSz="457200">
                        <a:defRPr sz="1100">
                          <a:uFill>
                            <a:solidFill>
                              <a:srgbClr val="000000"/>
                            </a:solidFill>
                          </a:uFill>
                        </a:defRPr>
                      </a:pPr>
                      <a:r>
                        <a:rPr dirty="0" err="1"/>
                        <a:t>内存指令分析</a:t>
                      </a:r>
                      <a:endParaRPr dirty="0"/>
                    </a:p>
                    <a:p>
                      <a:pPr algn="just" defTabSz="457200">
                        <a:defRPr sz="1100">
                          <a:uFill>
                            <a:solidFill>
                              <a:srgbClr val="000000"/>
                            </a:solidFill>
                          </a:uFill>
                        </a:defRPr>
                      </a:pPr>
                      <a:r>
                        <a:rPr dirty="0" err="1"/>
                        <a:t>系统日志</a:t>
                      </a:r>
                      <a:endParaRPr dirty="0"/>
                    </a:p>
                    <a:p>
                      <a:pPr algn="just" defTabSz="457200">
                        <a:defRPr sz="1100">
                          <a:uFill>
                            <a:solidFill>
                              <a:srgbClr val="000000"/>
                            </a:solidFill>
                          </a:uFill>
                        </a:defRPr>
                      </a:pPr>
                      <a:r>
                        <a:rPr dirty="0" err="1"/>
                        <a:t>Web系统</a:t>
                      </a:r>
                      <a:endParaRPr dirty="0"/>
                    </a:p>
                    <a:p>
                      <a:pPr algn="just" defTabSz="457200">
                        <a:defRPr sz="1100">
                          <a:uFill>
                            <a:solidFill>
                              <a:srgbClr val="000000"/>
                            </a:solidFill>
                          </a:uFill>
                        </a:defRPr>
                      </a:pPr>
                      <a:r>
                        <a:rPr dirty="0" err="1"/>
                        <a:t>文件系统</a:t>
                      </a:r>
                      <a:endParaRPr dirty="0"/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just" defTabSz="457200">
                        <a:defRPr sz="1800">
                          <a:uFillTx/>
                        </a:defRPr>
                      </a:pPr>
                      <a:r>
                        <a:rPr sz="1100">
                          <a:uFill>
                            <a:solidFill>
                              <a:srgbClr val="000000"/>
                            </a:solidFill>
                          </a:uFill>
                        </a:rPr>
                        <a:t>实时检测已知恶意软件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just" defTabSz="457200">
                        <a:defRPr sz="1800">
                          <a:uFillTx/>
                        </a:defRPr>
                      </a:pPr>
                      <a:r>
                        <a:rPr sz="1100">
                          <a:uFill>
                            <a:solidFill>
                              <a:srgbClr val="000000"/>
                            </a:solidFill>
                          </a:uFill>
                        </a:rPr>
                        <a:t>离线分析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just" defTabSz="457200">
                        <a:defRPr sz="1800">
                          <a:uFillTx/>
                        </a:defRPr>
                      </a:pPr>
                      <a:r>
                        <a:rPr sz="1100">
                          <a:uFill>
                            <a:solidFill>
                              <a:srgbClr val="000000"/>
                            </a:solidFill>
                          </a:uFill>
                        </a:rPr>
                        <a:t>离线分析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just" defTabSz="457200">
                        <a:defRPr sz="1800">
                          <a:uFillTx/>
                        </a:defRPr>
                      </a:pPr>
                      <a:r>
                        <a:rPr sz="1100">
                          <a:uFill>
                            <a:solidFill>
                              <a:srgbClr val="000000"/>
                            </a:solidFill>
                          </a:uFill>
                        </a:rPr>
                        <a:t>离线分析</a:t>
                      </a:r>
                    </a:p>
                  </a:txBody>
                  <a:tcPr marL="0" marR="0" marT="0" marB="0" horzOverflow="overflow"/>
                </a:tc>
              </a:tr>
              <a:tr h="448154">
                <a:tc>
                  <a:txBody>
                    <a:bodyPr/>
                    <a:lstStyle/>
                    <a:p>
                      <a:pPr algn="just" defTabSz="457200">
                        <a:defRPr sz="1800">
                          <a:uFillTx/>
                        </a:defRPr>
                      </a:pPr>
                      <a:r>
                        <a:rPr sz="1100">
                          <a:uFill>
                            <a:solidFill>
                              <a:srgbClr val="000000"/>
                            </a:solidFill>
                          </a:uFill>
                        </a:rPr>
                        <a:t>阿里云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just" defTabSz="457200">
                        <a:defRPr sz="1800">
                          <a:uFillTx/>
                        </a:defRPr>
                      </a:pPr>
                      <a:r>
                        <a:rPr sz="1100">
                          <a:uFill>
                            <a:solidFill>
                              <a:srgbClr val="000000"/>
                            </a:solidFill>
                          </a:uFill>
                        </a:rPr>
                        <a:t>基于网络和无沙箱主机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just" defTabSz="457200">
                        <a:defRPr sz="1100">
                          <a:uFill>
                            <a:solidFill>
                              <a:srgbClr val="000000"/>
                            </a:solidFill>
                          </a:uFill>
                        </a:defRPr>
                      </a:pPr>
                      <a:r>
                        <a:rPr dirty="0" err="1"/>
                        <a:t>主机行为</a:t>
                      </a:r>
                      <a:endParaRPr dirty="0"/>
                    </a:p>
                    <a:p>
                      <a:pPr algn="just" defTabSz="457200">
                        <a:defRPr sz="1100">
                          <a:uFill>
                            <a:solidFill>
                              <a:srgbClr val="000000"/>
                            </a:solidFill>
                          </a:uFill>
                        </a:defRPr>
                      </a:pPr>
                      <a:r>
                        <a:rPr dirty="0" err="1"/>
                        <a:t>系统日志</a:t>
                      </a:r>
                      <a:endParaRPr dirty="0"/>
                    </a:p>
                    <a:p>
                      <a:pPr algn="just" defTabSz="457200">
                        <a:defRPr sz="1100">
                          <a:uFill>
                            <a:solidFill>
                              <a:srgbClr val="000000"/>
                            </a:solidFill>
                          </a:uFill>
                        </a:defRPr>
                      </a:pPr>
                      <a:r>
                        <a:rPr dirty="0" err="1"/>
                        <a:t>Web系统</a:t>
                      </a:r>
                      <a:endParaRPr dirty="0"/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just" defTabSz="457200">
                        <a:defRPr sz="1800">
                          <a:uFillTx/>
                        </a:defRPr>
                      </a:pPr>
                      <a:r>
                        <a:rPr sz="1100">
                          <a:uFill>
                            <a:solidFill>
                              <a:srgbClr val="000000"/>
                            </a:solidFill>
                          </a:uFill>
                        </a:rPr>
                        <a:t>实时检测已知恶意软件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just" defTabSz="457200">
                        <a:defRPr sz="1800">
                          <a:uFillTx/>
                        </a:defRPr>
                      </a:pPr>
                      <a:r>
                        <a:rPr sz="1100">
                          <a:uFill>
                            <a:solidFill>
                              <a:srgbClr val="000000"/>
                            </a:solidFill>
                          </a:uFill>
                        </a:rPr>
                        <a:t>离线分析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just" defTabSz="457200">
                        <a:defRPr sz="1800">
                          <a:uFillTx/>
                        </a:defRPr>
                      </a:pPr>
                      <a:r>
                        <a:rPr sz="1100">
                          <a:uFill>
                            <a:solidFill>
                              <a:srgbClr val="000000"/>
                            </a:solidFill>
                          </a:uFill>
                        </a:rPr>
                        <a:t>无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just" defTabSz="457200">
                        <a:defRPr sz="1800">
                          <a:uFillTx/>
                        </a:defRPr>
                      </a:pPr>
                      <a:r>
                        <a:rPr sz="1100">
                          <a:uFill>
                            <a:solidFill>
                              <a:srgbClr val="000000"/>
                            </a:solidFill>
                          </a:uFill>
                        </a:rPr>
                        <a:t>无</a:t>
                      </a:r>
                    </a:p>
                  </a:txBody>
                  <a:tcPr marL="0" marR="0" marT="0" marB="0" horzOverflow="overflow"/>
                </a:tc>
              </a:tr>
              <a:tr h="215900">
                <a:tc>
                  <a:txBody>
                    <a:bodyPr/>
                    <a:lstStyle/>
                    <a:p>
                      <a:pPr algn="just" defTabSz="457200">
                        <a:defRPr sz="1800">
                          <a:uFillTx/>
                        </a:defRPr>
                      </a:pPr>
                      <a:r>
                        <a:rPr sz="1100">
                          <a:uFill>
                            <a:solidFill>
                              <a:srgbClr val="000000"/>
                            </a:solidFill>
                          </a:uFill>
                        </a:rPr>
                        <a:t>天融信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just" defTabSz="457200">
                        <a:defRPr sz="1800">
                          <a:uFillTx/>
                        </a:defRPr>
                      </a:pPr>
                      <a:r>
                        <a:rPr sz="1100">
                          <a:uFill>
                            <a:solidFill>
                              <a:srgbClr val="000000"/>
                            </a:solidFill>
                          </a:uFill>
                        </a:rPr>
                        <a:t>基于沙箱的主机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just" defTabSz="457200">
                        <a:defRPr sz="1800">
                          <a:uFillTx/>
                        </a:defRPr>
                      </a:pPr>
                      <a:r>
                        <a:rPr sz="1100">
                          <a:uFill>
                            <a:solidFill>
                              <a:srgbClr val="000000"/>
                            </a:solidFill>
                          </a:uFill>
                        </a:rPr>
                        <a:t>文件系统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just" defTabSz="457200">
                        <a:defRPr sz="1800">
                          <a:uFillTx/>
                        </a:defRPr>
                      </a:pPr>
                      <a:r>
                        <a:rPr sz="1100">
                          <a:uFill>
                            <a:solidFill>
                              <a:srgbClr val="000000"/>
                            </a:solidFill>
                          </a:uFill>
                        </a:rPr>
                        <a:t>离线分析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just" defTabSz="457200">
                        <a:defRPr sz="1800">
                          <a:uFillTx/>
                        </a:defRPr>
                      </a:pPr>
                      <a:r>
                        <a:rPr sz="1100">
                          <a:uFill>
                            <a:solidFill>
                              <a:srgbClr val="000000"/>
                            </a:solidFill>
                          </a:uFill>
                        </a:rPr>
                        <a:t>离线分析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just" defTabSz="457200">
                        <a:defRPr sz="1800">
                          <a:uFillTx/>
                        </a:defRPr>
                      </a:pPr>
                      <a:r>
                        <a:rPr sz="1100">
                          <a:uFill>
                            <a:solidFill>
                              <a:srgbClr val="000000"/>
                            </a:solidFill>
                          </a:uFill>
                        </a:rPr>
                        <a:t>离线分析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just" defTabSz="457200">
                        <a:defRPr sz="1800">
                          <a:uFillTx/>
                        </a:defRPr>
                      </a:pPr>
                      <a:r>
                        <a:rPr sz="1100">
                          <a:uFill>
                            <a:solidFill>
                              <a:srgbClr val="000000"/>
                            </a:solidFill>
                          </a:uFill>
                        </a:rPr>
                        <a:t>离线分析</a:t>
                      </a:r>
                    </a:p>
                  </a:txBody>
                  <a:tcPr marL="0" marR="0" marT="0" marB="0" horzOverflow="overflow"/>
                </a:tc>
              </a:tr>
              <a:tr h="298769">
                <a:tc>
                  <a:txBody>
                    <a:bodyPr/>
                    <a:lstStyle/>
                    <a:p>
                      <a:pPr algn="just" defTabSz="457200">
                        <a:defRPr sz="1800">
                          <a:uFillTx/>
                        </a:defRPr>
                      </a:pPr>
                      <a:r>
                        <a:rPr sz="1100">
                          <a:uFill>
                            <a:solidFill>
                              <a:srgbClr val="000000"/>
                            </a:solidFill>
                          </a:uFill>
                        </a:rPr>
                        <a:t>科来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just" defTabSz="457200">
                        <a:defRPr sz="1800">
                          <a:uFillTx/>
                        </a:defRPr>
                      </a:pPr>
                      <a:r>
                        <a:rPr sz="1100">
                          <a:uFill>
                            <a:solidFill>
                              <a:srgbClr val="000000"/>
                            </a:solidFill>
                          </a:uFill>
                        </a:rPr>
                        <a:t>基于网络和沙箱的主机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just" defTabSz="457200">
                        <a:defRPr sz="1100">
                          <a:uFill>
                            <a:solidFill>
                              <a:srgbClr val="000000"/>
                            </a:solidFill>
                          </a:uFill>
                        </a:defRPr>
                      </a:pPr>
                      <a:r>
                        <a:t>邮件系统</a:t>
                      </a:r>
                    </a:p>
                    <a:p>
                      <a:pPr algn="just" defTabSz="457200">
                        <a:defRPr sz="1100">
                          <a:uFill>
                            <a:solidFill>
                              <a:srgbClr val="000000"/>
                            </a:solidFill>
                          </a:uFill>
                        </a:defRPr>
                      </a:pPr>
                      <a:r>
                        <a:t>Web系统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just" defTabSz="457200">
                        <a:defRPr sz="1800">
                          <a:uFillTx/>
                        </a:defRPr>
                      </a:pPr>
                      <a:r>
                        <a:rPr sz="1100">
                          <a:uFill>
                            <a:solidFill>
                              <a:srgbClr val="000000"/>
                            </a:solidFill>
                          </a:uFill>
                        </a:rPr>
                        <a:t>实时检测已知恶意软件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just" defTabSz="457200">
                        <a:defRPr sz="1800">
                          <a:uFillTx/>
                        </a:defRPr>
                      </a:pPr>
                      <a:r>
                        <a:rPr sz="1100">
                          <a:uFill>
                            <a:solidFill>
                              <a:srgbClr val="000000"/>
                            </a:solidFill>
                          </a:uFill>
                        </a:rPr>
                        <a:t>离线分析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just" defTabSz="457200">
                        <a:defRPr sz="1800">
                          <a:uFillTx/>
                        </a:defRPr>
                      </a:pPr>
                      <a:r>
                        <a:rPr sz="1100">
                          <a:uFill>
                            <a:solidFill>
                              <a:srgbClr val="000000"/>
                            </a:solidFill>
                          </a:uFill>
                        </a:rPr>
                        <a:t>离线分析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just" defTabSz="457200">
                        <a:defRPr sz="1800">
                          <a:uFillTx/>
                        </a:defRPr>
                      </a:pPr>
                      <a:r>
                        <a:rPr sz="1100">
                          <a:uFill>
                            <a:solidFill>
                              <a:srgbClr val="000000"/>
                            </a:solidFill>
                          </a:uFill>
                        </a:rPr>
                        <a:t>离线分析</a:t>
                      </a:r>
                    </a:p>
                  </a:txBody>
                  <a:tcPr marL="0" marR="0" marT="0" marB="0" horzOverflow="overflow"/>
                </a:tc>
              </a:tr>
              <a:tr h="485614">
                <a:tc>
                  <a:txBody>
                    <a:bodyPr/>
                    <a:lstStyle/>
                    <a:p>
                      <a:pPr algn="just" defTabSz="457200">
                        <a:defRPr sz="1800">
                          <a:uFillTx/>
                        </a:defRPr>
                      </a:pPr>
                      <a:r>
                        <a:rPr sz="1100">
                          <a:uFill>
                            <a:solidFill>
                              <a:srgbClr val="000000"/>
                            </a:solidFill>
                          </a:uFill>
                        </a:rPr>
                        <a:t>安恒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just" defTabSz="457200">
                        <a:defRPr sz="1800">
                          <a:uFillTx/>
                        </a:defRPr>
                      </a:pPr>
                      <a:r>
                        <a:rPr sz="1100">
                          <a:uFill>
                            <a:solidFill>
                              <a:srgbClr val="000000"/>
                            </a:solidFill>
                          </a:uFill>
                        </a:rPr>
                        <a:t>基于网络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just" defTabSz="457200">
                        <a:defRPr sz="1100">
                          <a:uFill>
                            <a:solidFill>
                              <a:srgbClr val="000000"/>
                            </a:solidFill>
                          </a:uFill>
                        </a:defRPr>
                      </a:pPr>
                      <a:r>
                        <a:t>Web系统</a:t>
                      </a:r>
                    </a:p>
                    <a:p>
                      <a:pPr algn="just" defTabSz="457200">
                        <a:defRPr sz="1100">
                          <a:uFill>
                            <a:solidFill>
                              <a:srgbClr val="000000"/>
                            </a:solidFill>
                          </a:uFill>
                        </a:defRPr>
                      </a:pPr>
                      <a:r>
                        <a:t>文件系统</a:t>
                      </a:r>
                    </a:p>
                    <a:p>
                      <a:pPr algn="just" defTabSz="457200">
                        <a:defRPr sz="1100">
                          <a:uFill>
                            <a:solidFill>
                              <a:srgbClr val="000000"/>
                            </a:solidFill>
                          </a:uFill>
                        </a:defRPr>
                      </a:pPr>
                      <a:r>
                        <a:t>邮箱系统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just" defTabSz="457200">
                        <a:defRPr sz="1800">
                          <a:uFillTx/>
                        </a:defRPr>
                      </a:pPr>
                      <a:r>
                        <a:rPr sz="1100">
                          <a:uFill>
                            <a:solidFill>
                              <a:srgbClr val="000000"/>
                            </a:solidFill>
                          </a:uFill>
                        </a:rPr>
                        <a:t>实时检测已知恶意软件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just" defTabSz="457200">
                        <a:defRPr sz="1800">
                          <a:uFillTx/>
                        </a:defRPr>
                      </a:pPr>
                      <a:r>
                        <a:rPr sz="1100">
                          <a:uFill>
                            <a:solidFill>
                              <a:srgbClr val="000000"/>
                            </a:solidFill>
                          </a:uFill>
                        </a:rPr>
                        <a:t>无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just" defTabSz="457200">
                        <a:defRPr sz="1800">
                          <a:uFillTx/>
                        </a:defRPr>
                      </a:pPr>
                      <a:r>
                        <a:rPr sz="1100">
                          <a:uFill>
                            <a:solidFill>
                              <a:srgbClr val="000000"/>
                            </a:solidFill>
                          </a:uFill>
                        </a:rPr>
                        <a:t>无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just" defTabSz="457200">
                        <a:defRPr sz="1800">
                          <a:uFillTx/>
                        </a:defRPr>
                      </a:pPr>
                      <a:r>
                        <a:rPr sz="1100">
                          <a:uFill>
                            <a:solidFill>
                              <a:srgbClr val="000000"/>
                            </a:solidFill>
                          </a:uFill>
                        </a:rPr>
                        <a:t>无</a:t>
                      </a:r>
                    </a:p>
                  </a:txBody>
                  <a:tcPr marL="0" marR="0" marT="0" marB="0" horzOverflow="overflow"/>
                </a:tc>
              </a:tr>
              <a:tr h="298769">
                <a:tc>
                  <a:txBody>
                    <a:bodyPr/>
                    <a:lstStyle/>
                    <a:p>
                      <a:pPr algn="just" defTabSz="457200">
                        <a:defRPr sz="1800">
                          <a:uFillTx/>
                        </a:defRPr>
                      </a:pPr>
                      <a:r>
                        <a:rPr lang="en-US" sz="1100" dirty="0" err="1" smtClean="0">
                          <a:uFill>
                            <a:solidFill>
                              <a:srgbClr val="000000"/>
                            </a:solidFill>
                          </a:uFill>
                        </a:rPr>
                        <a:t>APTShield</a:t>
                      </a:r>
                      <a:endParaRPr sz="1100" dirty="0"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just" defTabSz="457200">
                        <a:defRPr sz="1800">
                          <a:uFillTx/>
                        </a:defRPr>
                      </a:pPr>
                      <a:r>
                        <a:rPr sz="1100">
                          <a:uFill>
                            <a:solidFill>
                              <a:srgbClr val="000000"/>
                            </a:solidFill>
                          </a:uFill>
                        </a:rPr>
                        <a:t>基于沙箱的主机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just" defTabSz="457200">
                        <a:defRPr sz="1800">
                          <a:uFillTx/>
                        </a:defRPr>
                      </a:pPr>
                      <a:r>
                        <a:rPr sz="1100">
                          <a:uFill>
                            <a:solidFill>
                              <a:srgbClr val="000000"/>
                            </a:solidFill>
                          </a:uFill>
                        </a:rPr>
                        <a:t>全系统底层监控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just" defTabSz="457200">
                        <a:defRPr sz="1800">
                          <a:uFillTx/>
                        </a:defRPr>
                      </a:pPr>
                      <a:r>
                        <a:rPr sz="1100">
                          <a:uFill>
                            <a:solidFill>
                              <a:srgbClr val="000000"/>
                            </a:solidFill>
                          </a:uFill>
                        </a:rPr>
                        <a:t>利用已有检测系统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just" defTabSz="457200">
                        <a:defRPr sz="1800">
                          <a:uFillTx/>
                        </a:defRPr>
                      </a:pPr>
                      <a:r>
                        <a:rPr sz="1100">
                          <a:uFill>
                            <a:solidFill>
                              <a:srgbClr val="000000"/>
                            </a:solidFill>
                          </a:uFill>
                        </a:rPr>
                        <a:t>实时检测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just" defTabSz="457200">
                        <a:defRPr sz="1800">
                          <a:uFillTx/>
                        </a:defRPr>
                      </a:pPr>
                      <a:r>
                        <a:rPr sz="1100">
                          <a:uFill>
                            <a:solidFill>
                              <a:srgbClr val="000000"/>
                            </a:solidFill>
                          </a:uFill>
                        </a:rPr>
                        <a:t>实时检测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just" defTabSz="457200">
                        <a:defRPr sz="1800">
                          <a:uFillTx/>
                        </a:defRPr>
                      </a:pPr>
                      <a:r>
                        <a:rPr sz="1100">
                          <a:uFill>
                            <a:solidFill>
                              <a:srgbClr val="000000"/>
                            </a:solidFill>
                          </a:uFill>
                        </a:rPr>
                        <a:t>实时检测</a:t>
                      </a:r>
                    </a:p>
                  </a:txBody>
                  <a:tcPr marL="0" marR="0" marT="0" marB="0"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925201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0" y="2812129"/>
            <a:ext cx="6934200" cy="25599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 about APT Malware</a:t>
            </a:r>
          </a:p>
        </p:txBody>
      </p:sp>
      <p:sp>
        <p:nvSpPr>
          <p:cNvPr id="50" name="Rectangle 49"/>
          <p:cNvSpPr/>
          <p:nvPr/>
        </p:nvSpPr>
        <p:spPr>
          <a:xfrm>
            <a:off x="228599" y="650200"/>
            <a:ext cx="8686801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defTabSz="3657600">
              <a:buClr>
                <a:srgbClr val="0000FF"/>
              </a:buClr>
              <a:buFont typeface="Wingdings" pitchFamily="20" charset="2"/>
              <a:buChar char="v"/>
            </a:pPr>
            <a:r>
              <a:rPr lang="en-US" altLang="zh-CN" sz="2000" dirty="0">
                <a:solidFill>
                  <a:srgbClr val="0000FF"/>
                </a:solidFill>
                <a:ea typeface="宋体" charset="-122"/>
              </a:rPr>
              <a:t>Remote Access Trojan (RAT)</a:t>
            </a:r>
          </a:p>
          <a:p>
            <a:pPr marL="720000" indent="-360000">
              <a:lnSpc>
                <a:spcPct val="150000"/>
              </a:lnSpc>
              <a:buClr>
                <a:schemeClr val="tx1"/>
              </a:buClr>
              <a:buSzPct val="65000"/>
              <a:buFont typeface="Wingdings" pitchFamily="20" charset="2"/>
              <a:buChar char="n"/>
            </a:pPr>
            <a:r>
              <a:rPr lang="en-US" sz="1600" dirty="0">
                <a:latin typeface="Arial" charset="0"/>
                <a:cs typeface="Arial" charset="0"/>
              </a:rPr>
              <a:t>Based on the study of 300+ APT whitepapers, </a:t>
            </a:r>
            <a:r>
              <a:rPr lang="en-US" altLang="zh-CN" sz="1600" dirty="0">
                <a:solidFill>
                  <a:srgbClr val="FF0000"/>
                </a:solidFill>
              </a:rPr>
              <a:t>RAT is a core component in an APT attack, and &gt;90% are Windows based.</a:t>
            </a:r>
          </a:p>
          <a:p>
            <a:pPr marL="720000" indent="-360000">
              <a:lnSpc>
                <a:spcPct val="150000"/>
              </a:lnSpc>
              <a:buClr>
                <a:schemeClr val="tx1"/>
              </a:buClr>
              <a:buSzPct val="65000"/>
              <a:buFont typeface="Wingdings" pitchFamily="20" charset="2"/>
              <a:buChar char="n"/>
            </a:pPr>
            <a:r>
              <a:rPr lang="en-US" altLang="zh-CN" sz="1600" dirty="0">
                <a:ea typeface="宋体" charset="-122"/>
              </a:rPr>
              <a:t>Allows </a:t>
            </a:r>
            <a:r>
              <a:rPr lang="en-US" altLang="zh-CN" sz="1600" dirty="0"/>
              <a:t>an adversary to remotely control a system</a:t>
            </a:r>
            <a:endParaRPr lang="en-US" altLang="zh-CN" sz="1600" b="1" i="1" dirty="0">
              <a:solidFill>
                <a:srgbClr val="0000FF"/>
              </a:solidFill>
              <a:ea typeface="宋体" charset="-122"/>
            </a:endParaRPr>
          </a:p>
          <a:p>
            <a:pPr marL="720000" indent="-360000">
              <a:lnSpc>
                <a:spcPct val="150000"/>
              </a:lnSpc>
              <a:buClr>
                <a:schemeClr val="tx1"/>
              </a:buClr>
              <a:buSzPct val="65000"/>
              <a:buFont typeface="Wingdings" pitchFamily="20" charset="2"/>
              <a:buChar char="n"/>
            </a:pPr>
            <a:r>
              <a:rPr lang="en-US" altLang="zh-CN" sz="1600" dirty="0"/>
              <a:t>A complex set of potentially harmful functions (PHFs)</a:t>
            </a:r>
          </a:p>
          <a:p>
            <a:pPr marL="1177200" lvl="1" indent="-360000">
              <a:lnSpc>
                <a:spcPct val="150000"/>
              </a:lnSpc>
              <a:buClr>
                <a:schemeClr val="tx1"/>
              </a:buClr>
              <a:buSzPct val="65000"/>
              <a:buFont typeface="Wingdings" pitchFamily="20" charset="2"/>
              <a:buChar char="n"/>
            </a:pPr>
            <a:r>
              <a:rPr lang="en-US" altLang="zh-CN" sz="1600" dirty="0">
                <a:ea typeface="宋体" charset="-122"/>
              </a:rPr>
              <a:t>E.g., </a:t>
            </a:r>
            <a:r>
              <a:rPr lang="en-US" altLang="zh-CN" sz="1600" dirty="0" err="1">
                <a:ea typeface="宋体" charset="-122"/>
              </a:rPr>
              <a:t>keylogger</a:t>
            </a:r>
            <a:r>
              <a:rPr lang="en-US" altLang="zh-CN" sz="1600" dirty="0">
                <a:ea typeface="宋体" charset="-122"/>
              </a:rPr>
              <a:t>, screengrab, remote shell, </a:t>
            </a:r>
            <a:r>
              <a:rPr lang="en-US" altLang="zh-CN" sz="1600" dirty="0" err="1">
                <a:ea typeface="宋体" charset="-122"/>
              </a:rPr>
              <a:t>audiograb</a:t>
            </a:r>
            <a:endParaRPr lang="en-US" altLang="zh-CN" sz="1600" dirty="0">
              <a:ea typeface="宋体" charset="-122"/>
            </a:endParaRPr>
          </a:p>
          <a:p>
            <a:pPr marL="1177200" lvl="1" indent="-360000">
              <a:lnSpc>
                <a:spcPct val="150000"/>
              </a:lnSpc>
              <a:buClr>
                <a:schemeClr val="tx1"/>
              </a:buClr>
              <a:buSzPct val="65000"/>
              <a:buFont typeface="Wingdings" pitchFamily="20" charset="2"/>
              <a:buChar char="n"/>
            </a:pPr>
            <a:r>
              <a:rPr lang="en-US" altLang="zh-CN" sz="1600" dirty="0">
                <a:ea typeface="宋体" charset="-122"/>
              </a:rPr>
              <a:t>A Windows RAT typically embodies10~40 PHFs.</a:t>
            </a:r>
            <a:endParaRPr lang="en-US" altLang="zh-CN" sz="1600" i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4730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Previous Malware Detection Methods Would Fail RAT Detection </a:t>
            </a:r>
            <a:endParaRPr 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00"/>
            <a:ext cx="9144000" cy="3810000"/>
          </a:xfrm>
          <a:prstGeom prst="rect">
            <a:avLst/>
          </a:prstGeom>
        </p:spPr>
      </p:pic>
      <p:sp>
        <p:nvSpPr>
          <p:cNvPr id="4" name="椭圆 3"/>
          <p:cNvSpPr/>
          <p:nvPr/>
        </p:nvSpPr>
        <p:spPr bwMode="auto">
          <a:xfrm>
            <a:off x="2026920" y="3467100"/>
            <a:ext cx="182880" cy="182880"/>
          </a:xfrm>
          <a:prstGeom prst="ellipse">
            <a:avLst/>
          </a:prstGeom>
          <a:noFill/>
          <a:ln w="19050">
            <a:solidFill>
              <a:srgbClr val="FF0000"/>
            </a:solidFill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8" name="矩形 7"/>
          <p:cNvSpPr/>
          <p:nvPr/>
        </p:nvSpPr>
        <p:spPr bwMode="auto">
          <a:xfrm>
            <a:off x="76200" y="4381500"/>
            <a:ext cx="2667000" cy="228600"/>
          </a:xfrm>
          <a:prstGeom prst="rect">
            <a:avLst/>
          </a:prstGeom>
          <a:noFill/>
          <a:ln w="19050">
            <a:solidFill>
              <a:srgbClr val="FF0000"/>
            </a:solidFill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1600" dirty="0"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83315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80975" y="182880"/>
            <a:ext cx="8772525" cy="330729"/>
          </a:xfrm>
        </p:spPr>
        <p:txBody>
          <a:bodyPr/>
          <a:lstStyle/>
          <a:p>
            <a:r>
              <a:rPr lang="en-US" altLang="zh-CN" dirty="0"/>
              <a:t>Basic Idea </a:t>
            </a:r>
            <a:endParaRPr lang="en-US" dirty="0"/>
          </a:p>
        </p:txBody>
      </p:sp>
      <p:sp>
        <p:nvSpPr>
          <p:cNvPr id="39" name="Rectangle 49"/>
          <p:cNvSpPr/>
          <p:nvPr/>
        </p:nvSpPr>
        <p:spPr>
          <a:xfrm>
            <a:off x="151727" y="647700"/>
            <a:ext cx="8991599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defTabSz="3657600">
              <a:lnSpc>
                <a:spcPct val="150000"/>
              </a:lnSpc>
              <a:buClr>
                <a:srgbClr val="0000FF"/>
              </a:buClr>
              <a:buFont typeface="Wingdings" pitchFamily="20" charset="2"/>
              <a:buChar char="v"/>
            </a:pPr>
            <a:r>
              <a:rPr lang="en-US" altLang="zh-CN" sz="2000" dirty="0">
                <a:solidFill>
                  <a:srgbClr val="0000FF"/>
                </a:solidFill>
                <a:ea typeface="宋体" charset="-122"/>
              </a:rPr>
              <a:t>Observations</a:t>
            </a:r>
          </a:p>
          <a:p>
            <a:pPr marL="720000" indent="-360000">
              <a:lnSpc>
                <a:spcPct val="150000"/>
              </a:lnSpc>
              <a:buClr>
                <a:schemeClr val="tx1"/>
              </a:buClr>
              <a:buSzPct val="65000"/>
              <a:buFont typeface="Wingdings" pitchFamily="20" charset="2"/>
              <a:buChar char="n"/>
            </a:pPr>
            <a:r>
              <a:rPr lang="en-US" altLang="zh-CN" sz="1800" dirty="0">
                <a:ea typeface="宋体" charset="-122"/>
              </a:rPr>
              <a:t># of PHFs possibly embodied in a RAT is limited (10~40).</a:t>
            </a:r>
          </a:p>
          <a:p>
            <a:pPr marL="720000" indent="-360000">
              <a:lnSpc>
                <a:spcPct val="150000"/>
              </a:lnSpc>
              <a:buClr>
                <a:schemeClr val="tx1"/>
              </a:buClr>
              <a:buSzPct val="65000"/>
              <a:buFont typeface="Wingdings" pitchFamily="20" charset="2"/>
              <a:buChar char="n"/>
            </a:pPr>
            <a:r>
              <a:rPr lang="en-US" altLang="zh-CN" sz="1800" dirty="0">
                <a:ea typeface="宋体" charset="-122"/>
              </a:rPr>
              <a:t>Ways of implementing a PHF are limited too, in terms of </a:t>
            </a:r>
          </a:p>
          <a:p>
            <a:pPr marL="1177200" lvl="1" indent="-360000">
              <a:lnSpc>
                <a:spcPct val="150000"/>
              </a:lnSpc>
              <a:buClr>
                <a:schemeClr val="tx1"/>
              </a:buClr>
              <a:buSzPct val="65000"/>
              <a:buFont typeface="Wingdings" pitchFamily="20" charset="2"/>
              <a:buChar char="n"/>
            </a:pPr>
            <a:r>
              <a:rPr lang="en-US" altLang="zh-CN" sz="1600" dirty="0">
                <a:ea typeface="宋体" charset="-122"/>
              </a:rPr>
              <a:t>Core system calls &amp; parameters , and such sequences to exactly define a PHF</a:t>
            </a:r>
          </a:p>
          <a:p>
            <a:pPr marL="720000" indent="-360000">
              <a:lnSpc>
                <a:spcPct val="150000"/>
              </a:lnSpc>
              <a:buClr>
                <a:schemeClr val="tx1"/>
              </a:buClr>
              <a:buSzPct val="65000"/>
              <a:buFont typeface="Wingdings" pitchFamily="20" charset="2"/>
              <a:buChar char="n"/>
            </a:pPr>
            <a:r>
              <a:rPr lang="en-US" altLang="zh-CN" sz="1800" dirty="0">
                <a:ea typeface="宋体" charset="-122"/>
                <a:sym typeface="Wingdings" panose="05000000000000000000" pitchFamily="2" charset="2"/>
              </a:rPr>
              <a:t> </a:t>
            </a:r>
            <a:r>
              <a:rPr lang="en-US" altLang="zh-CN" sz="1800" b="1" i="1" dirty="0">
                <a:ea typeface="宋体" charset="-122"/>
                <a:sym typeface="Wingdings" panose="05000000000000000000" pitchFamily="2" charset="2"/>
              </a:rPr>
              <a:t>Possible to define each PHF using system call sequences</a:t>
            </a:r>
            <a:endParaRPr lang="en-US" altLang="zh-CN" sz="1800" b="1" i="1" dirty="0">
              <a:ea typeface="宋体" charset="-122"/>
            </a:endParaRPr>
          </a:p>
        </p:txBody>
      </p:sp>
      <p:sp>
        <p:nvSpPr>
          <p:cNvPr id="4" name="Rectangle 49"/>
          <p:cNvSpPr/>
          <p:nvPr/>
        </p:nvSpPr>
        <p:spPr>
          <a:xfrm>
            <a:off x="0" y="2642535"/>
            <a:ext cx="7924800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defTabSz="3657600">
              <a:lnSpc>
                <a:spcPct val="150000"/>
              </a:lnSpc>
              <a:buClr>
                <a:srgbClr val="0000FF"/>
              </a:buClr>
              <a:buFont typeface="Wingdings" pitchFamily="20" charset="2"/>
              <a:buChar char="v"/>
            </a:pPr>
            <a:r>
              <a:rPr lang="en-US" altLang="zh-CN" sz="2000" dirty="0">
                <a:solidFill>
                  <a:srgbClr val="0000FF"/>
                </a:solidFill>
                <a:ea typeface="宋体" charset="-122"/>
              </a:rPr>
              <a:t>Propose PHF-based RAT detection when a program exhibits</a:t>
            </a:r>
          </a:p>
          <a:p>
            <a:pPr marL="792000" lvl="1" indent="-360000" defTabSz="3689350">
              <a:lnSpc>
                <a:spcPct val="150000"/>
              </a:lnSpc>
              <a:buClr>
                <a:schemeClr val="tx1"/>
              </a:buClr>
              <a:buSzPct val="65000"/>
              <a:buFont typeface="Wingdings" pitchFamily="20" charset="2"/>
              <a:buChar char="n"/>
            </a:pPr>
            <a:r>
              <a:rPr lang="en-US" altLang="zh-CN" sz="1800" dirty="0">
                <a:ea typeface="宋体" charset="-122"/>
              </a:rPr>
              <a:t>A sufficient number of PHFs</a:t>
            </a:r>
          </a:p>
          <a:p>
            <a:pPr marL="792000" lvl="1" indent="-360000" defTabSz="3689350">
              <a:lnSpc>
                <a:spcPct val="150000"/>
              </a:lnSpc>
              <a:buClr>
                <a:schemeClr val="tx1"/>
              </a:buClr>
              <a:buSzPct val="65000"/>
              <a:buFont typeface="Wingdings" pitchFamily="20" charset="2"/>
              <a:buChar char="n"/>
            </a:pPr>
            <a:r>
              <a:rPr lang="en-US" altLang="zh-CN" sz="1800" dirty="0">
                <a:ea typeface="宋体" charset="-122"/>
              </a:rPr>
              <a:t>RAT-specific resource access characteristics</a:t>
            </a:r>
          </a:p>
          <a:p>
            <a:pPr marL="1249200" lvl="2" indent="-360000" defTabSz="3689350">
              <a:lnSpc>
                <a:spcPct val="150000"/>
              </a:lnSpc>
              <a:buClr>
                <a:schemeClr val="tx1"/>
              </a:buClr>
              <a:buSzPct val="65000"/>
              <a:buFont typeface="Wingdings" pitchFamily="20" charset="2"/>
              <a:buChar char="n"/>
            </a:pPr>
            <a:endParaRPr lang="en-US" altLang="zh-CN" sz="1800" dirty="0">
              <a:ea typeface="宋体" charset="-122"/>
            </a:endParaRPr>
          </a:p>
        </p:txBody>
      </p:sp>
      <p:sp>
        <p:nvSpPr>
          <p:cNvPr id="5" name="Rectangle 49"/>
          <p:cNvSpPr/>
          <p:nvPr/>
        </p:nvSpPr>
        <p:spPr>
          <a:xfrm>
            <a:off x="38100" y="4000500"/>
            <a:ext cx="84201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defTabSz="3657600">
              <a:buClr>
                <a:srgbClr val="0000FF"/>
              </a:buClr>
              <a:buFont typeface="Wingdings" pitchFamily="20" charset="2"/>
              <a:buChar char="v"/>
            </a:pPr>
            <a:r>
              <a:rPr lang="en-US" altLang="zh-CN" sz="2000" dirty="0">
                <a:solidFill>
                  <a:srgbClr val="0000FF"/>
                </a:solidFill>
                <a:ea typeface="宋体" charset="-122"/>
              </a:rPr>
              <a:t>Advantages: evasion-resilient and semantic-aware</a:t>
            </a:r>
          </a:p>
          <a:p>
            <a:pPr marL="792000" lvl="1" indent="-360000" defTabSz="3689350">
              <a:lnSpc>
                <a:spcPct val="150000"/>
              </a:lnSpc>
              <a:buClr>
                <a:schemeClr val="tx1"/>
              </a:buClr>
              <a:buSzPct val="65000"/>
              <a:buFont typeface="Wingdings" pitchFamily="20" charset="2"/>
              <a:buChar char="n"/>
            </a:pPr>
            <a:r>
              <a:rPr lang="en-US" sz="1800" dirty="0"/>
              <a:t>Hard to evade unless attackers find new ways of implementing PHFs</a:t>
            </a:r>
            <a:endParaRPr lang="en-US" altLang="zh-CN" sz="1800" dirty="0"/>
          </a:p>
          <a:p>
            <a:pPr marL="792000" lvl="1" indent="-360000" defTabSz="3689350">
              <a:lnSpc>
                <a:spcPct val="150000"/>
              </a:lnSpc>
              <a:buClr>
                <a:schemeClr val="tx1"/>
              </a:buClr>
              <a:buSzPct val="65000"/>
              <a:buFont typeface="Wingdings" pitchFamily="20" charset="2"/>
              <a:buChar char="n"/>
            </a:pPr>
            <a:r>
              <a:rPr lang="en-US" altLang="zh-CN" sz="1800" dirty="0"/>
              <a:t>Per PHF detector; semantic-aware; know exactly what activity is going o</a:t>
            </a:r>
            <a:r>
              <a:rPr lang="en-US" altLang="zh-CN" sz="1600" dirty="0"/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1301694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80975" y="12171"/>
            <a:ext cx="8772525" cy="330729"/>
          </a:xfrm>
        </p:spPr>
        <p:txBody>
          <a:bodyPr/>
          <a:lstStyle/>
          <a:p>
            <a:r>
              <a:rPr lang="en-US" altLang="zh-CN" dirty="0"/>
              <a:t>System Architecture</a:t>
            </a:r>
            <a:endParaRPr 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611" y="342900"/>
            <a:ext cx="8135389" cy="5027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3127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762000" y="2011098"/>
            <a:ext cx="7467600" cy="1379802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3000" b="1" kern="1300" dirty="0">
                <a:solidFill>
                  <a:schemeClr val="bg2"/>
                </a:solidFill>
              </a:rPr>
              <a:t>Implementation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endParaRPr lang="en-US" sz="3000" b="1" kern="1300" dirty="0">
              <a:solidFill>
                <a:schemeClr val="bg2"/>
              </a:solidFill>
            </a:endParaRP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zh-CN" sz="3000" b="1" kern="1300" dirty="0">
                <a:solidFill>
                  <a:schemeClr val="bg2"/>
                </a:solidFill>
              </a:rPr>
              <a:t>Part 1: PHF Detector Generation </a:t>
            </a:r>
            <a:endParaRPr lang="zh-CN" altLang="en-US" sz="3000" b="1" kern="13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0477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82880"/>
            <a:ext cx="9420225" cy="330729"/>
          </a:xfrm>
        </p:spPr>
        <p:txBody>
          <a:bodyPr/>
          <a:lstStyle/>
          <a:p>
            <a:r>
              <a:rPr lang="en-US" altLang="zh-CN" dirty="0"/>
              <a:t>PHF Detector Generation - Challenge</a:t>
            </a:r>
            <a:endParaRPr lang="en-US" dirty="0"/>
          </a:p>
        </p:txBody>
      </p:sp>
      <p:sp>
        <p:nvSpPr>
          <p:cNvPr id="150" name="Rectangle 49"/>
          <p:cNvSpPr/>
          <p:nvPr/>
        </p:nvSpPr>
        <p:spPr>
          <a:xfrm>
            <a:off x="-38099" y="723900"/>
            <a:ext cx="8572499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defTabSz="3657600">
              <a:buClr>
                <a:srgbClr val="0000FF"/>
              </a:buClr>
              <a:buFont typeface="Wingdings" pitchFamily="20" charset="2"/>
              <a:buChar char="v"/>
            </a:pPr>
            <a:r>
              <a:rPr lang="en-US" altLang="zh-CN" sz="2000" dirty="0">
                <a:solidFill>
                  <a:srgbClr val="0000FF"/>
                </a:solidFill>
                <a:ea typeface="宋体" charset="-122"/>
              </a:rPr>
              <a:t>Observations </a:t>
            </a:r>
          </a:p>
          <a:p>
            <a:pPr marL="792000" lvl="1" indent="-360000" defTabSz="3689350">
              <a:buClr>
                <a:schemeClr val="tx1"/>
              </a:buClr>
              <a:buSzPct val="65000"/>
              <a:buFont typeface="Wingdings" pitchFamily="20" charset="2"/>
              <a:buChar char="n"/>
            </a:pPr>
            <a:endParaRPr lang="en-US" altLang="zh-CN" sz="1800" dirty="0"/>
          </a:p>
          <a:p>
            <a:pPr marL="792000" lvl="1" indent="-360000" defTabSz="3689350">
              <a:buClr>
                <a:schemeClr val="tx1"/>
              </a:buClr>
              <a:buSzPct val="65000"/>
              <a:buFont typeface="Wingdings" pitchFamily="20" charset="2"/>
              <a:buChar char="n"/>
            </a:pPr>
            <a:r>
              <a:rPr lang="en-US" altLang="zh-CN" sz="1800" dirty="0" smtClean="0"/>
              <a:t>There are </a:t>
            </a:r>
            <a:r>
              <a:rPr lang="en-US" altLang="zh-CN" sz="1800" b="1" i="1" dirty="0" smtClean="0"/>
              <a:t>limited ways </a:t>
            </a:r>
            <a:r>
              <a:rPr lang="en-US" altLang="zh-CN" sz="1800" dirty="0" smtClean="0"/>
              <a:t>to implement </a:t>
            </a:r>
            <a:r>
              <a:rPr lang="en-US" altLang="zh-CN" sz="1800" dirty="0"/>
              <a:t>a PHF </a:t>
            </a:r>
            <a:r>
              <a:rPr lang="en-US" altLang="zh-CN" sz="1800" dirty="0" smtClean="0"/>
              <a:t>at </a:t>
            </a:r>
            <a:r>
              <a:rPr lang="en-US" altLang="zh-CN" sz="1800" dirty="0"/>
              <a:t>the system call </a:t>
            </a:r>
            <a:r>
              <a:rPr lang="en-US" altLang="zh-CN" sz="1800" dirty="0" smtClean="0"/>
              <a:t>level, and RATs tend to implement them quite similarly.</a:t>
            </a:r>
            <a:endParaRPr lang="en-US" altLang="zh-CN" sz="1800" dirty="0"/>
          </a:p>
          <a:p>
            <a:pPr marL="792000" lvl="1" indent="-360000" defTabSz="3689350">
              <a:buClr>
                <a:schemeClr val="tx1"/>
              </a:buClr>
              <a:buSzPct val="65000"/>
              <a:buFont typeface="Wingdings" pitchFamily="20" charset="2"/>
              <a:buChar char="n"/>
            </a:pPr>
            <a:endParaRPr lang="en-US" sz="1800" dirty="0"/>
          </a:p>
          <a:p>
            <a:pPr marL="792000" lvl="1" indent="-360000" defTabSz="3689350">
              <a:buClr>
                <a:schemeClr val="tx1"/>
              </a:buClr>
              <a:buSzPct val="65000"/>
              <a:buFont typeface="Wingdings" pitchFamily="20" charset="2"/>
              <a:buChar char="n"/>
            </a:pPr>
            <a:r>
              <a:rPr lang="en-US" sz="1800" dirty="0"/>
              <a:t>Only quite a small proportion of lengthy malware execution traces are the </a:t>
            </a:r>
            <a:r>
              <a:rPr lang="en-US" sz="1800" b="1" i="1" dirty="0"/>
              <a:t>essential “malicious section”</a:t>
            </a:r>
            <a:r>
              <a:rPr lang="en-US" sz="1800" dirty="0"/>
              <a:t>, representing the core function of a PHF</a:t>
            </a:r>
          </a:p>
          <a:p>
            <a:pPr marL="792000" lvl="1" indent="-360000" defTabSz="3689350">
              <a:buClr>
                <a:schemeClr val="tx1"/>
              </a:buClr>
              <a:buSzPct val="65000"/>
              <a:buFont typeface="Wingdings" pitchFamily="20" charset="2"/>
              <a:buChar char="n"/>
            </a:pPr>
            <a:endParaRPr lang="en-US" sz="1800" dirty="0"/>
          </a:p>
          <a:p>
            <a:pPr marL="792000" lvl="1" indent="-360000" defTabSz="3689350">
              <a:buClr>
                <a:schemeClr val="tx1"/>
              </a:buClr>
              <a:buSzPct val="65000"/>
              <a:buFont typeface="Wingdings" pitchFamily="20" charset="2"/>
              <a:buChar char="n"/>
            </a:pPr>
            <a:endParaRPr lang="en-US" altLang="zh-CN" sz="1800" dirty="0"/>
          </a:p>
          <a:p>
            <a:pPr marL="457200" indent="-457200" defTabSz="3657600">
              <a:buClr>
                <a:srgbClr val="0000FF"/>
              </a:buClr>
              <a:buFont typeface="Wingdings" pitchFamily="20" charset="2"/>
              <a:buChar char="v"/>
            </a:pPr>
            <a:r>
              <a:rPr lang="en-US" altLang="zh-CN" sz="2000" dirty="0">
                <a:solidFill>
                  <a:srgbClr val="0000FF"/>
                </a:solidFill>
                <a:ea typeface="宋体" charset="-122"/>
              </a:rPr>
              <a:t>Challenge</a:t>
            </a:r>
          </a:p>
          <a:p>
            <a:pPr marL="792000" lvl="1" indent="-360000" defTabSz="3689350">
              <a:buClr>
                <a:schemeClr val="tx1"/>
              </a:buClr>
              <a:buSzPct val="65000"/>
              <a:buFont typeface="Wingdings" pitchFamily="20" charset="2"/>
              <a:buChar char="n"/>
            </a:pPr>
            <a:endParaRPr lang="en-US" altLang="zh-CN" sz="1800" dirty="0"/>
          </a:p>
          <a:p>
            <a:pPr marL="792000" lvl="1" indent="-360000" defTabSz="3689350">
              <a:buClr>
                <a:schemeClr val="tx1"/>
              </a:buClr>
              <a:buSzPct val="65000"/>
              <a:buFont typeface="Wingdings" pitchFamily="20" charset="2"/>
              <a:buChar char="n"/>
            </a:pPr>
            <a:r>
              <a:rPr lang="en-US" altLang="zh-CN" sz="1800" dirty="0"/>
              <a:t>How to </a:t>
            </a:r>
            <a:r>
              <a:rPr lang="en-US" altLang="zh-CN" sz="1800" b="1" i="1" dirty="0"/>
              <a:t>automatically</a:t>
            </a:r>
            <a:r>
              <a:rPr lang="en-US" altLang="zh-CN" sz="1800" dirty="0"/>
              <a:t> extract only such essential part from lengthy system call traces to express a PHF?</a:t>
            </a:r>
          </a:p>
        </p:txBody>
      </p:sp>
    </p:spTree>
    <p:extLst>
      <p:ext uri="{BB962C8B-B14F-4D97-AF65-F5344CB8AC3E}">
        <p14:creationId xmlns:p14="http://schemas.microsoft.com/office/powerpoint/2010/main" val="3696945678"/>
      </p:ext>
    </p:extLst>
  </p:cSld>
  <p:clrMapOvr>
    <a:masterClrMapping/>
  </p:clrMapOvr>
</p:sld>
</file>

<file path=ppt/theme/theme1.xml><?xml version="1.0" encoding="utf-8"?>
<a:theme xmlns:a="http://schemas.openxmlformats.org/drawingml/2006/main" name="MARPLE_16x10_DefaultTemplate_2016-06-25">
  <a:themeElements>
    <a:clrScheme name="Security">
      <a:dk1>
        <a:srgbClr val="000000"/>
      </a:dk1>
      <a:lt1>
        <a:srgbClr val="FFFFFF"/>
      </a:lt1>
      <a:dk2>
        <a:srgbClr val="00B2EF"/>
      </a:dk2>
      <a:lt2>
        <a:srgbClr val="00649D"/>
      </a:lt2>
      <a:accent1>
        <a:srgbClr val="83D1F5"/>
      </a:accent1>
      <a:accent2>
        <a:srgbClr val="17AF4B"/>
      </a:accent2>
      <a:accent3>
        <a:srgbClr val="8CC63F"/>
      </a:accent3>
      <a:accent4>
        <a:srgbClr val="F04E37"/>
      </a:accent4>
      <a:accent5>
        <a:srgbClr val="F19027"/>
      </a:accent5>
      <a:accent6>
        <a:srgbClr val="FFFF4F"/>
      </a:accent6>
      <a:hlink>
        <a:srgbClr val="00B0DA"/>
      </a:hlink>
      <a:folHlink>
        <a:srgbClr val="7F1C7D"/>
      </a:folHlink>
    </a:clrScheme>
    <a:fontScheme name="IBM Security Strategy 2011 v2.3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19050">
          <a:solidFill>
            <a:schemeClr val="tx2"/>
          </a:solidFill>
        </a:ln>
        <a:effectLst/>
        <a:extLst/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6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noFill/>
        <a:ln w="1905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none" rtlCol="0">
        <a:spAutoFit/>
      </a:bodyPr>
      <a:lstStyle>
        <a:defPPr>
          <a:defRPr sz="1600" kern="0" dirty="0" smtClean="0"/>
        </a:defPPr>
      </a:lstStyle>
    </a:txDef>
  </a:objectDefaults>
  <a:extraClrSchemeLst>
    <a:extraClrScheme>
      <a:clrScheme name="IBM_Security 1">
        <a:dk1>
          <a:srgbClr val="000000"/>
        </a:dk1>
        <a:lt1>
          <a:srgbClr val="FFFFFF"/>
        </a:lt1>
        <a:dk2>
          <a:srgbClr val="00B2EF"/>
        </a:dk2>
        <a:lt2>
          <a:srgbClr val="005B7F"/>
        </a:lt2>
        <a:accent1>
          <a:srgbClr val="32BAEC"/>
        </a:accent1>
        <a:accent2>
          <a:srgbClr val="68A400"/>
        </a:accent2>
        <a:accent3>
          <a:srgbClr val="FFFFFF"/>
        </a:accent3>
        <a:accent4>
          <a:srgbClr val="000000"/>
        </a:accent4>
        <a:accent5>
          <a:srgbClr val="ADD9F4"/>
        </a:accent5>
        <a:accent6>
          <a:srgbClr val="5E9400"/>
        </a:accent6>
        <a:hlink>
          <a:srgbClr val="7889FB"/>
        </a:hlink>
        <a:folHlink>
          <a:srgbClr val="7F1C7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5_10 September 2009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889FB"/>
      </a:accent1>
      <a:accent2>
        <a:srgbClr val="71BFA7"/>
      </a:accent2>
      <a:accent3>
        <a:srgbClr val="FFFFFF"/>
      </a:accent3>
      <a:accent4>
        <a:srgbClr val="000000"/>
      </a:accent4>
      <a:accent5>
        <a:srgbClr val="BEC4FD"/>
      </a:accent5>
      <a:accent6>
        <a:srgbClr val="66AD97"/>
      </a:accent6>
      <a:hlink>
        <a:srgbClr val="7889FB"/>
      </a:hlink>
      <a:folHlink>
        <a:srgbClr val="9900CC"/>
      </a:folHlink>
    </a:clrScheme>
    <a:fontScheme name="5_10 September 2009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10 September 2009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889FB"/>
        </a:accent1>
        <a:accent2>
          <a:srgbClr val="009999"/>
        </a:accent2>
        <a:accent3>
          <a:srgbClr val="FFFFFF"/>
        </a:accent3>
        <a:accent4>
          <a:srgbClr val="000000"/>
        </a:accent4>
        <a:accent5>
          <a:srgbClr val="BEC4FD"/>
        </a:accent5>
        <a:accent6>
          <a:srgbClr val="008A8A"/>
        </a:accent6>
        <a:hlink>
          <a:srgbClr val="7889FB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Edg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Fave">
      <a:majorFont>
        <a:latin typeface="Corbe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1"/>
          </a:buClr>
          <a:buSzPct val="65000"/>
          <a:buFont typeface="Wingdings" pitchFamily="2" charset="2"/>
          <a:buChar char="n"/>
          <a:tabLst/>
          <a:defRPr kumimoji="0" lang="en-US" sz="3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1"/>
          </a:buClr>
          <a:buSzPct val="65000"/>
          <a:buFont typeface="Wingdings" pitchFamily="2" charset="2"/>
          <a:buChar char="n"/>
          <a:tabLst/>
          <a:defRPr kumimoji="0" lang="en-US" sz="3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1_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IBMSecurity_16x10_DefaultTemplate_2016-06-25</Template>
  <TotalTime>19673</TotalTime>
  <Words>1821</Words>
  <Application>Microsoft Office PowerPoint</Application>
  <PresentationFormat>On-screen Show (16:10)</PresentationFormat>
  <Paragraphs>357</Paragraphs>
  <Slides>29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29</vt:i4>
      </vt:variant>
    </vt:vector>
  </HeadingPairs>
  <TitlesOfParts>
    <vt:vector size="42" baseType="lpstr">
      <vt:lpstr>Bebas Neue</vt:lpstr>
      <vt:lpstr>ＭＳ Ｐゴシック</vt:lpstr>
      <vt:lpstr>ＭＳ Ｐゴシック</vt:lpstr>
      <vt:lpstr>宋体</vt:lpstr>
      <vt:lpstr>Arial</vt:lpstr>
      <vt:lpstr>Calibri</vt:lpstr>
      <vt:lpstr>Consolas</vt:lpstr>
      <vt:lpstr>Corbel</vt:lpstr>
      <vt:lpstr>Tahoma</vt:lpstr>
      <vt:lpstr>Wingdings</vt:lpstr>
      <vt:lpstr>MARPLE_16x10_DefaultTemplate_2016-06-25</vt:lpstr>
      <vt:lpstr>5_10 September 2009</vt:lpstr>
      <vt:lpstr>1_Edge</vt:lpstr>
      <vt:lpstr>PowerPoint Presentation</vt:lpstr>
      <vt:lpstr>Our Focus</vt:lpstr>
      <vt:lpstr>和市场上主流APT产品的对比</vt:lpstr>
      <vt:lpstr>Background about APT Malware</vt:lpstr>
      <vt:lpstr>Previous Malware Detection Methods Would Fail RAT Detection </vt:lpstr>
      <vt:lpstr>Basic Idea </vt:lpstr>
      <vt:lpstr>System Architecture</vt:lpstr>
      <vt:lpstr>PowerPoint Presentation</vt:lpstr>
      <vt:lpstr>PHF Detector Generation - Challenge</vt:lpstr>
      <vt:lpstr>PHF Detector Generation - Solution</vt:lpstr>
      <vt:lpstr>PHF Detector Generation – Solution (cont’d)</vt:lpstr>
      <vt:lpstr>PHF Detector Generation – Solution (cont’d)</vt:lpstr>
      <vt:lpstr>Example of PHF Detector Generated for Screengrab</vt:lpstr>
      <vt:lpstr>Statistics of PHF Detectors</vt:lpstr>
      <vt:lpstr>PowerPoint Presentation</vt:lpstr>
      <vt:lpstr>Classifier Signature Generation – Greedy Algorithm</vt:lpstr>
      <vt:lpstr>Example of Discriminating Features Extracted </vt:lpstr>
      <vt:lpstr>PowerPoint Presentation</vt:lpstr>
      <vt:lpstr>Dataset and Steps Towards Deriving the Attack Graph</vt:lpstr>
      <vt:lpstr>Attack Graph for the Real-World Scenario</vt:lpstr>
      <vt:lpstr>PowerPoint Presentation</vt:lpstr>
      <vt:lpstr>RAT Collection</vt:lpstr>
      <vt:lpstr>Evaluation of Detection Capability</vt:lpstr>
      <vt:lpstr>Evaluation of Detection Capability – cont’d</vt:lpstr>
      <vt:lpstr>Evaluation of Robustness against Evasion Attacks</vt:lpstr>
      <vt:lpstr>Evaluation of Robustness against Evasion Attacks – cont’d</vt:lpstr>
      <vt:lpstr>Evaluation of Robustness against Evasion Attacks – cont’d</vt:lpstr>
      <vt:lpstr>Evaluation of Robustness against Evasion Attacks – cont’d</vt:lpstr>
      <vt:lpstr>Conclusion</vt:lpstr>
    </vt:vector>
  </TitlesOfParts>
  <Company>IBM Corporation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MARPLE: Mitigating APT</dc:title>
  <dc:creator>ADMINIBM</dc:creator>
  <cp:keywords>Rational Template, Presentation Template</cp:keywords>
  <cp:lastModifiedBy>Vivian Chen</cp:lastModifiedBy>
  <cp:revision>806</cp:revision>
  <cp:lastPrinted>2013-08-09T18:03:10Z</cp:lastPrinted>
  <dcterms:created xsi:type="dcterms:W3CDTF">2015-06-27T04:44:53Z</dcterms:created>
  <dcterms:modified xsi:type="dcterms:W3CDTF">2017-04-19T14:23:09Z</dcterms:modified>
</cp:coreProperties>
</file>